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D50_8174BE2E.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D3A_EDEDD87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57" r:id="rId6"/>
    <p:sldId id="258" r:id="rId7"/>
    <p:sldId id="3413" r:id="rId8"/>
    <p:sldId id="3359" r:id="rId9"/>
    <p:sldId id="3407" r:id="rId10"/>
    <p:sldId id="3408" r:id="rId11"/>
    <p:sldId id="3414" r:id="rId12"/>
    <p:sldId id="3415" r:id="rId13"/>
    <p:sldId id="3412" r:id="rId14"/>
    <p:sldId id="3417" r:id="rId15"/>
    <p:sldId id="3418" r:id="rId16"/>
    <p:sldId id="3419" r:id="rId17"/>
    <p:sldId id="3420" r:id="rId18"/>
    <p:sldId id="3421" r:id="rId19"/>
    <p:sldId id="3416" r:id="rId20"/>
    <p:sldId id="3409" r:id="rId21"/>
    <p:sldId id="3378" r:id="rId22"/>
    <p:sldId id="3379" r:id="rId23"/>
    <p:sldId id="3383" r:id="rId24"/>
    <p:sldId id="3393" r:id="rId25"/>
    <p:sldId id="3385" r:id="rId26"/>
    <p:sldId id="3386" r:id="rId27"/>
    <p:sldId id="3388" r:id="rId28"/>
    <p:sldId id="3394" r:id="rId29"/>
    <p:sldId id="3395" r:id="rId30"/>
    <p:sldId id="3396" r:id="rId31"/>
    <p:sldId id="3389" r:id="rId32"/>
    <p:sldId id="3405" r:id="rId33"/>
    <p:sldId id="3404" r:id="rId34"/>
    <p:sldId id="3406" r:id="rId35"/>
    <p:sldId id="3343" r:id="rId36"/>
    <p:sldId id="339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0B6802-74AD-2135-04FD-D38D6BB239D1}" name="Lynda Rable" initials="" userId="S::Lynda.Rable@stellarmls.com::963b0dd5-8440-4fd3-8585-e37cdce439b4" providerId="AD"/>
  <p188:author id="{D36211FE-B267-1C98-3E8B-9DED71F94359}" name="Tamara Murphy" initials="TM" userId="S::tamara.murphy@stellarmls.com::108fb411-4c7d-480c-8739-6499fb4af5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B57"/>
    <a:srgbClr val="430098"/>
    <a:srgbClr val="E0BD64"/>
    <a:srgbClr val="9E1C64"/>
    <a:srgbClr val="00BCDA"/>
    <a:srgbClr val="F38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C3584D-8F97-43A9-9D13-D66998D43320}" v="762" dt="2025-10-07T13:34:28.482"/>
    <p1510:client id="{D5EFFC3A-5E7B-4B7C-A045-66C591C3A10A}" v="3785" dt="2025-10-06T15:26:50.728"/>
    <p1510:client id="{E99137B2-0968-4BCB-A004-A3A51361C8A4}" v="996" dt="2025-10-06T20:03:56.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omments/modernComment_D3A_EDEDD878.xml><?xml version="1.0" encoding="utf-8"?>
<p188:cmLst xmlns:a="http://schemas.openxmlformats.org/drawingml/2006/main" xmlns:r="http://schemas.openxmlformats.org/officeDocument/2006/relationships" xmlns:p188="http://schemas.microsoft.com/office/powerpoint/2018/8/main">
  <p188:cm id="{60D111CE-AC46-4A13-AD52-42180C605645}" authorId="{D36211FE-B267-1C98-3E8B-9DED71F94359}" created="2025-10-03T17:54:40.772">
    <ac:deMkLst xmlns:ac="http://schemas.microsoft.com/office/drawing/2013/main/command">
      <pc:docMk xmlns:pc="http://schemas.microsoft.com/office/powerpoint/2013/main/command"/>
      <pc:sldMk xmlns:pc="http://schemas.microsoft.com/office/powerpoint/2013/main/command" cId="3991787640" sldId="3386"/>
      <ac:spMk id="16" creationId="{B8EAE711-0C8F-EF08-32AB-AD8811D1B326}"/>
    </ac:deMkLst>
    <p188:txBody>
      <a:bodyPr/>
      <a:lstStyle/>
      <a:p>
        <a:r>
          <a:rPr lang="en-US"/>
          <a:t>Ask denroy</a:t>
        </a:r>
      </a:p>
    </p188:txBody>
  </p188:cm>
</p188:cmLst>
</file>

<file path=ppt/comments/modernComment_D50_8174BE2E.xml><?xml version="1.0" encoding="utf-8"?>
<p188:cmLst xmlns:a="http://schemas.openxmlformats.org/drawingml/2006/main" xmlns:r="http://schemas.openxmlformats.org/officeDocument/2006/relationships" xmlns:p188="http://schemas.microsoft.com/office/powerpoint/2018/8/main">
  <p188:cm id="{0E8230B3-9E07-4528-9F23-303945358A12}" authorId="{D36211FE-B267-1C98-3E8B-9DED71F94359}" created="2025-10-06T18:46:30.499" startDate="2025-10-06T18:46:30.500" dueDate="2025-10-06T18:46:30.500" assignedTo="{770B6802-74AD-2135-04FD-D38D6BB239D1}" title="@Lynda Rable Please come back to this note">
    <ac:txMkLst xmlns:ac="http://schemas.microsoft.com/office/drawing/2013/main/command">
      <pc:docMk xmlns:pc="http://schemas.microsoft.com/office/powerpoint/2013/main/command"/>
      <pc:sldMk xmlns:pc="http://schemas.microsoft.com/office/powerpoint/2013/main/command" cId="2171911726" sldId="3408"/>
      <ac:spMk id="13" creationId="{7FC8D622-7CA9-CB5F-CDE4-66ECED174373}"/>
      <ac:txMk cp="320" len="51">
        <ac:context len="493" hash="34566096"/>
      </ac:txMk>
    </ac:txMkLst>
    <p188:pos x="3417970" y="2014003"/>
    <p188:txBody>
      <a:bodyPr/>
      <a:lstStyle/>
      <a:p>
        <a:r>
          <a:rPr lang="en-US"/>
          <a:t>[@Lynda Rable]  Please come back to this note</a:t>
        </a:r>
      </a:p>
    </p188:txBody>
    <p188:extLst>
      <p:ext xmlns:p="http://schemas.openxmlformats.org/presentationml/2006/main" uri="{5BB2D875-25FF-4072-B9AC-8F64D62656EB}">
        <p228:taskDetails xmlns:p228="http://schemas.microsoft.com/office/powerpoint/2022/08/main">
          <p228:history>
            <p228:event time="2025-10-06T18:46:30.499" id="{AECCB93A-849A-489A-B480-1E567C99FAE6}">
              <p228:atrbtn authorId="{D36211FE-B267-1C98-3E8B-9DED71F94359}"/>
              <p228:anchr>
                <p228:comment id="{0E8230B3-9E07-4528-9F23-303945358A12}"/>
              </p228:anchr>
              <p228:add/>
            </p228:event>
            <p228:event time="2025-10-06T18:46:30.499" id="{A720CBBD-A48D-4DCE-835B-EBC279249C43}">
              <p228:atrbtn authorId="{D36211FE-B267-1C98-3E8B-9DED71F94359}"/>
              <p228:anchr>
                <p228:comment id="{0E8230B3-9E07-4528-9F23-303945358A12}"/>
              </p228:anchr>
              <p228:asgn authorId="{770B6802-74AD-2135-04FD-D38D6BB239D1}"/>
            </p228:event>
            <p228:event time="2025-10-06T18:46:30.499" id="{E742AAF3-8408-4BCD-9BA7-40EE79957D52}">
              <p228:atrbtn authorId="{D36211FE-B267-1C98-3E8B-9DED71F94359}"/>
              <p228:anchr>
                <p228:comment id="{0E8230B3-9E07-4528-9F23-303945358A12}"/>
              </p228:anchr>
              <p228:title val="@Lynda Rable Please come back to this note"/>
            </p228:event>
            <p228:event time="2025-10-06T18:46:30.499" id="{8D4CA110-E769-427D-89AB-5C1D00887A47}">
              <p228:atrbtn authorId="{D36211FE-B267-1C98-3E8B-9DED71F94359}"/>
              <p228:anchr>
                <p228:comment id="{0E8230B3-9E07-4528-9F23-303945358A12}"/>
              </p228:anchr>
              <p228:date stDt="2025-10-06T18:46:30.500" endDt="2025-10-06T18:46:30.500"/>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1ECF11-62D2-4011-8D79-2EE71B0FAA45}" type="datetimeFigureOut">
              <a:rPr lang="en-US" smtClean="0"/>
              <a:t>10/7/2025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AFA3B-0C0C-44CF-BB30-A268542A648E}" type="slidenum">
              <a:rPr lang="en-US" smtClean="0"/>
              <a:t>‹#›</a:t>
            </a:fld>
            <a:endParaRPr lang="en-US"/>
          </a:p>
        </p:txBody>
      </p:sp>
    </p:spTree>
    <p:extLst>
      <p:ext uri="{BB962C8B-B14F-4D97-AF65-F5344CB8AC3E}">
        <p14:creationId xmlns:p14="http://schemas.microsoft.com/office/powerpoint/2010/main" val="2242334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AFA3B-0C0C-44CF-BB30-A268542A648E}" type="slidenum">
              <a:rPr lang="en-US" smtClean="0"/>
              <a:t>5</a:t>
            </a:fld>
            <a:endParaRPr lang="en-US"/>
          </a:p>
        </p:txBody>
      </p:sp>
    </p:spTree>
    <p:extLst>
      <p:ext uri="{BB962C8B-B14F-4D97-AF65-F5344CB8AC3E}">
        <p14:creationId xmlns:p14="http://schemas.microsoft.com/office/powerpoint/2010/main" val="356402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AFA3B-0C0C-44CF-BB30-A268542A648E}" type="slidenum">
              <a:rPr lang="en-US" smtClean="0"/>
              <a:t>6</a:t>
            </a:fld>
            <a:endParaRPr lang="en-US"/>
          </a:p>
        </p:txBody>
      </p:sp>
    </p:spTree>
    <p:extLst>
      <p:ext uri="{BB962C8B-B14F-4D97-AF65-F5344CB8AC3E}">
        <p14:creationId xmlns:p14="http://schemas.microsoft.com/office/powerpoint/2010/main" val="1428819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3F23-7A7A-F3CA-AECC-5ECC8F41A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DBF03-DFFF-E260-3378-945B3D7E0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87CFE-3214-73A5-5E30-62F7500C4E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B2E9DC-6920-346C-2269-22A765E3D66F}"/>
              </a:ext>
            </a:extLst>
          </p:cNvPr>
          <p:cNvSpPr>
            <a:spLocks noGrp="1"/>
          </p:cNvSpPr>
          <p:nvPr>
            <p:ph type="sldNum" sz="quarter" idx="5"/>
          </p:nvPr>
        </p:nvSpPr>
        <p:spPr/>
        <p:txBody>
          <a:bodyPr/>
          <a:lstStyle/>
          <a:p>
            <a:fld id="{7CCAFA3B-0C0C-44CF-BB30-A268542A648E}" type="slidenum">
              <a:rPr lang="en-US" smtClean="0"/>
              <a:t>17</a:t>
            </a:fld>
            <a:endParaRPr lang="en-US"/>
          </a:p>
        </p:txBody>
      </p:sp>
    </p:spTree>
    <p:extLst>
      <p:ext uri="{BB962C8B-B14F-4D97-AF65-F5344CB8AC3E}">
        <p14:creationId xmlns:p14="http://schemas.microsoft.com/office/powerpoint/2010/main" val="2930891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AFA3B-0C0C-44CF-BB30-A268542A648E}" type="slidenum">
              <a:rPr lang="en-US" smtClean="0"/>
              <a:t>18</a:t>
            </a:fld>
            <a:endParaRPr lang="en-US"/>
          </a:p>
        </p:txBody>
      </p:sp>
    </p:spTree>
    <p:extLst>
      <p:ext uri="{BB962C8B-B14F-4D97-AF65-F5344CB8AC3E}">
        <p14:creationId xmlns:p14="http://schemas.microsoft.com/office/powerpoint/2010/main" val="167855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AFA3B-0C0C-44CF-BB30-A268542A648E}" type="slidenum">
              <a:rPr lang="en-US" smtClean="0"/>
              <a:t>24</a:t>
            </a:fld>
            <a:endParaRPr lang="en-US"/>
          </a:p>
        </p:txBody>
      </p:sp>
    </p:spTree>
    <p:extLst>
      <p:ext uri="{BB962C8B-B14F-4D97-AF65-F5344CB8AC3E}">
        <p14:creationId xmlns:p14="http://schemas.microsoft.com/office/powerpoint/2010/main" val="1643409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AFA3B-0C0C-44CF-BB30-A268542A648E}" type="slidenum">
              <a:rPr lang="en-US" smtClean="0"/>
              <a:t>26</a:t>
            </a:fld>
            <a:endParaRPr lang="en-US"/>
          </a:p>
        </p:txBody>
      </p:sp>
    </p:spTree>
    <p:extLst>
      <p:ext uri="{BB962C8B-B14F-4D97-AF65-F5344CB8AC3E}">
        <p14:creationId xmlns:p14="http://schemas.microsoft.com/office/powerpoint/2010/main" val="3838640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BCDA"/>
            </a:gs>
            <a:gs pos="84000">
              <a:srgbClr val="430098"/>
            </a:gs>
          </a:gsLst>
          <a:lin ang="135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2973D-8E24-9E1A-D809-2375A4D0BE91}"/>
              </a:ext>
            </a:extLst>
          </p:cNvPr>
          <p:cNvSpPr>
            <a:spLocks noGrp="1"/>
          </p:cNvSpPr>
          <p:nvPr>
            <p:ph type="ctrTitle" hasCustomPrompt="1"/>
          </p:nvPr>
        </p:nvSpPr>
        <p:spPr>
          <a:xfrm>
            <a:off x="838200" y="4003344"/>
            <a:ext cx="9829800" cy="984926"/>
          </a:xfrm>
        </p:spPr>
        <p:txBody>
          <a:bodyPr anchor="t"/>
          <a:lstStyle>
            <a:lvl1pPr algn="l">
              <a:defRPr sz="6000">
                <a:solidFill>
                  <a:schemeClr val="bg1"/>
                </a:solidFill>
                <a:latin typeface="Poppins SemiBold" panose="00000700000000000000" pitchFamily="2" charset="0"/>
                <a:cs typeface="Poppins SemiBold" panose="00000700000000000000" pitchFamily="2" charset="0"/>
              </a:defRPr>
            </a:lvl1pPr>
          </a:lstStyle>
          <a:p>
            <a:r>
              <a:rPr lang="en-US"/>
              <a:t>Title</a:t>
            </a:r>
          </a:p>
        </p:txBody>
      </p:sp>
      <p:sp>
        <p:nvSpPr>
          <p:cNvPr id="3" name="Subtitle 2">
            <a:extLst>
              <a:ext uri="{FF2B5EF4-FFF2-40B4-BE49-F238E27FC236}">
                <a16:creationId xmlns:a16="http://schemas.microsoft.com/office/drawing/2014/main" id="{CFABCE15-F550-1874-0FCB-E5514DB2F059}"/>
              </a:ext>
            </a:extLst>
          </p:cNvPr>
          <p:cNvSpPr>
            <a:spLocks noGrp="1"/>
          </p:cNvSpPr>
          <p:nvPr>
            <p:ph type="subTitle" idx="1" hasCustomPrompt="1"/>
          </p:nvPr>
        </p:nvSpPr>
        <p:spPr>
          <a:xfrm>
            <a:off x="838200" y="5112028"/>
            <a:ext cx="9829800" cy="500958"/>
          </a:xfrm>
        </p:spPr>
        <p:txBody>
          <a:bodyPr anchor="t">
            <a:norm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4" name="Date Placeholder 3">
            <a:extLst>
              <a:ext uri="{FF2B5EF4-FFF2-40B4-BE49-F238E27FC236}">
                <a16:creationId xmlns:a16="http://schemas.microsoft.com/office/drawing/2014/main" id="{24A1E4EA-45DB-AA2F-10F6-0970F3E56C8E}"/>
              </a:ext>
            </a:extLst>
          </p:cNvPr>
          <p:cNvSpPr>
            <a:spLocks noGrp="1"/>
          </p:cNvSpPr>
          <p:nvPr>
            <p:ph type="dt" sz="half" idx="10"/>
          </p:nvPr>
        </p:nvSpPr>
        <p:spPr>
          <a:xfrm>
            <a:off x="838200" y="5857233"/>
            <a:ext cx="2743200" cy="365125"/>
          </a:xfrm>
        </p:spPr>
        <p:txBody>
          <a:bodyPr/>
          <a:lstStyle>
            <a:lvl1pPr>
              <a:defRPr>
                <a:solidFill>
                  <a:schemeClr val="bg1"/>
                </a:solidFill>
              </a:defRPr>
            </a:lvl1pPr>
          </a:lstStyle>
          <a:p>
            <a:fld id="{22C8F18D-684B-4A7C-A1E2-96560670DB4B}" type="datetime4">
              <a:rPr lang="en-US" smtClean="0"/>
              <a:t>October 7, 2025</a:t>
            </a:fld>
            <a:endParaRPr lang="en-US"/>
          </a:p>
        </p:txBody>
      </p:sp>
      <p:pic>
        <p:nvPicPr>
          <p:cNvPr id="9" name="Picture 8" descr="A blue and purple arrows in a circle&#10;&#10;AI-generated content may be incorrect.">
            <a:extLst>
              <a:ext uri="{FF2B5EF4-FFF2-40B4-BE49-F238E27FC236}">
                <a16:creationId xmlns:a16="http://schemas.microsoft.com/office/drawing/2014/main" id="{530E3D75-2688-2A21-EEF6-CC63FAE343AA}"/>
              </a:ext>
            </a:extLst>
          </p:cNvPr>
          <p:cNvPicPr>
            <a:picLocks noChangeAspect="1"/>
          </p:cNvPicPr>
          <p:nvPr userDrawn="1"/>
        </p:nvPicPr>
        <p:blipFill>
          <a:blip r:embed="rId2">
            <a:extLst>
              <a:ext uri="{28A0092B-C50C-407E-A947-70E740481C1C}">
                <a14:useLocalDpi xmlns:a14="http://schemas.microsoft.com/office/drawing/2010/main" val="0"/>
              </a:ext>
            </a:extLst>
          </a:blip>
          <a:srcRect r="39096" b="43116"/>
          <a:stretch/>
        </p:blipFill>
        <p:spPr>
          <a:xfrm>
            <a:off x="6584372" y="1620568"/>
            <a:ext cx="5607628" cy="5237432"/>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A1EC1FD1-4C9B-C945-91F8-5B5292F90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644212"/>
            <a:ext cx="3812617" cy="1037754"/>
          </a:xfrm>
          <a:prstGeom prst="rect">
            <a:avLst/>
          </a:prstGeom>
        </p:spPr>
      </p:pic>
    </p:spTree>
    <p:extLst>
      <p:ext uri="{BB962C8B-B14F-4D97-AF65-F5344CB8AC3E}">
        <p14:creationId xmlns:p14="http://schemas.microsoft.com/office/powerpoint/2010/main" val="1495811420"/>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C13B5D-66E3-C4A9-9E93-BC17191EBAED}"/>
              </a:ext>
            </a:extLst>
          </p:cNvPr>
          <p:cNvSpPr/>
          <p:nvPr userDrawn="1"/>
        </p:nvSpPr>
        <p:spPr>
          <a:xfrm>
            <a:off x="0" y="1782952"/>
            <a:ext cx="12192000" cy="3292096"/>
          </a:xfrm>
          <a:prstGeom prst="rect">
            <a:avLst/>
          </a:prstGeom>
          <a:gradFill flip="none" rotWithShape="1">
            <a:gsLst>
              <a:gs pos="0">
                <a:srgbClr val="430098"/>
              </a:gs>
              <a:gs pos="100000">
                <a:srgbClr val="F38B0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633332-C6E4-C9EE-4071-750581FEC00F}"/>
              </a:ext>
            </a:extLst>
          </p:cNvPr>
          <p:cNvSpPr>
            <a:spLocks noGrp="1"/>
          </p:cNvSpPr>
          <p:nvPr>
            <p:ph type="title"/>
          </p:nvPr>
        </p:nvSpPr>
        <p:spPr>
          <a:xfrm>
            <a:off x="831850" y="2615979"/>
            <a:ext cx="10515600" cy="882595"/>
          </a:xfrm>
        </p:spPr>
        <p:txBody>
          <a:bodyPr anchor="b">
            <a:normAutofit/>
          </a:bodyPr>
          <a:lstStyle>
            <a:lvl1pPr algn="ctr">
              <a:defRPr sz="4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EDAD3642-AB48-D61F-7FCE-C10E154F95E8}"/>
              </a:ext>
            </a:extLst>
          </p:cNvPr>
          <p:cNvSpPr>
            <a:spLocks noGrp="1"/>
          </p:cNvSpPr>
          <p:nvPr>
            <p:ph type="body" idx="1"/>
          </p:nvPr>
        </p:nvSpPr>
        <p:spPr>
          <a:xfrm>
            <a:off x="831850" y="3657601"/>
            <a:ext cx="10515600" cy="588395"/>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5306BC-2ED9-4D32-BFF3-DF024CC63B4E}"/>
              </a:ext>
            </a:extLst>
          </p:cNvPr>
          <p:cNvSpPr>
            <a:spLocks noGrp="1"/>
          </p:cNvSpPr>
          <p:nvPr>
            <p:ph type="dt" sz="half" idx="10"/>
          </p:nvPr>
        </p:nvSpPr>
        <p:spPr/>
        <p:txBody>
          <a:bodyPr/>
          <a:lstStyle/>
          <a:p>
            <a:fld id="{273E651A-2F81-49C9-AC6B-050A0CE392CF}" type="datetime4">
              <a:rPr lang="en-US" smtClean="0"/>
              <a:t>October 7, 2025</a:t>
            </a:fld>
            <a:endParaRPr lang="en-US"/>
          </a:p>
        </p:txBody>
      </p:sp>
      <p:sp>
        <p:nvSpPr>
          <p:cNvPr id="5" name="Footer Placeholder 4">
            <a:extLst>
              <a:ext uri="{FF2B5EF4-FFF2-40B4-BE49-F238E27FC236}">
                <a16:creationId xmlns:a16="http://schemas.microsoft.com/office/drawing/2014/main" id="{CD45E0C2-D6DD-00D7-888A-0936F2D01582}"/>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C7995BB0-1719-784E-5C34-66A8A6372E73}"/>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2363175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C13B5D-66E3-C4A9-9E93-BC17191EBAED}"/>
              </a:ext>
            </a:extLst>
          </p:cNvPr>
          <p:cNvSpPr/>
          <p:nvPr userDrawn="1"/>
        </p:nvSpPr>
        <p:spPr>
          <a:xfrm>
            <a:off x="0" y="1782952"/>
            <a:ext cx="12192000" cy="3292096"/>
          </a:xfrm>
          <a:prstGeom prst="rect">
            <a:avLst/>
          </a:prstGeom>
          <a:gradFill flip="none" rotWithShape="1">
            <a:gsLst>
              <a:gs pos="0">
                <a:srgbClr val="430098"/>
              </a:gs>
              <a:gs pos="100000">
                <a:srgbClr val="9E1C6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633332-C6E4-C9EE-4071-750581FEC00F}"/>
              </a:ext>
            </a:extLst>
          </p:cNvPr>
          <p:cNvSpPr>
            <a:spLocks noGrp="1"/>
          </p:cNvSpPr>
          <p:nvPr>
            <p:ph type="title"/>
          </p:nvPr>
        </p:nvSpPr>
        <p:spPr>
          <a:xfrm>
            <a:off x="831850" y="2615979"/>
            <a:ext cx="10515600" cy="882595"/>
          </a:xfrm>
        </p:spPr>
        <p:txBody>
          <a:bodyPr anchor="b">
            <a:normAutofit/>
          </a:bodyPr>
          <a:lstStyle>
            <a:lvl1pPr algn="ctr">
              <a:defRPr sz="4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EDAD3642-AB48-D61F-7FCE-C10E154F95E8}"/>
              </a:ext>
            </a:extLst>
          </p:cNvPr>
          <p:cNvSpPr>
            <a:spLocks noGrp="1"/>
          </p:cNvSpPr>
          <p:nvPr>
            <p:ph type="body" idx="1"/>
          </p:nvPr>
        </p:nvSpPr>
        <p:spPr>
          <a:xfrm>
            <a:off x="831850" y="3657601"/>
            <a:ext cx="10515600" cy="588395"/>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5306BC-2ED9-4D32-BFF3-DF024CC63B4E}"/>
              </a:ext>
            </a:extLst>
          </p:cNvPr>
          <p:cNvSpPr>
            <a:spLocks noGrp="1"/>
          </p:cNvSpPr>
          <p:nvPr>
            <p:ph type="dt" sz="half" idx="10"/>
          </p:nvPr>
        </p:nvSpPr>
        <p:spPr/>
        <p:txBody>
          <a:bodyPr/>
          <a:lstStyle/>
          <a:p>
            <a:fld id="{8AA3846F-AFA5-4A71-8B08-29BFC2031B6B}" type="datetime4">
              <a:rPr lang="en-US" smtClean="0"/>
              <a:t>October 7, 2025</a:t>
            </a:fld>
            <a:endParaRPr lang="en-US"/>
          </a:p>
        </p:txBody>
      </p:sp>
      <p:sp>
        <p:nvSpPr>
          <p:cNvPr id="5" name="Footer Placeholder 4">
            <a:extLst>
              <a:ext uri="{FF2B5EF4-FFF2-40B4-BE49-F238E27FC236}">
                <a16:creationId xmlns:a16="http://schemas.microsoft.com/office/drawing/2014/main" id="{CD45E0C2-D6DD-00D7-888A-0936F2D01582}"/>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C7995BB0-1719-784E-5C34-66A8A6372E73}"/>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42467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C13B5D-66E3-C4A9-9E93-BC17191EBAED}"/>
              </a:ext>
            </a:extLst>
          </p:cNvPr>
          <p:cNvSpPr/>
          <p:nvPr userDrawn="1"/>
        </p:nvSpPr>
        <p:spPr>
          <a:xfrm>
            <a:off x="0" y="1782952"/>
            <a:ext cx="12192000" cy="3292096"/>
          </a:xfrm>
          <a:prstGeom prst="rect">
            <a:avLst/>
          </a:prstGeom>
          <a:gradFill flip="none" rotWithShape="1">
            <a:gsLst>
              <a:gs pos="13000">
                <a:srgbClr val="211B57"/>
              </a:gs>
              <a:gs pos="100000">
                <a:srgbClr val="00BCD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633332-C6E4-C9EE-4071-750581FEC00F}"/>
              </a:ext>
            </a:extLst>
          </p:cNvPr>
          <p:cNvSpPr>
            <a:spLocks noGrp="1"/>
          </p:cNvSpPr>
          <p:nvPr>
            <p:ph type="title"/>
          </p:nvPr>
        </p:nvSpPr>
        <p:spPr>
          <a:xfrm>
            <a:off x="831850" y="2615979"/>
            <a:ext cx="10515600" cy="882595"/>
          </a:xfrm>
        </p:spPr>
        <p:txBody>
          <a:bodyPr anchor="b">
            <a:normAutofit/>
          </a:bodyPr>
          <a:lstStyle>
            <a:lvl1pPr algn="ctr">
              <a:defRPr sz="4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EDAD3642-AB48-D61F-7FCE-C10E154F95E8}"/>
              </a:ext>
            </a:extLst>
          </p:cNvPr>
          <p:cNvSpPr>
            <a:spLocks noGrp="1"/>
          </p:cNvSpPr>
          <p:nvPr>
            <p:ph type="body" idx="1"/>
          </p:nvPr>
        </p:nvSpPr>
        <p:spPr>
          <a:xfrm>
            <a:off x="831850" y="3657601"/>
            <a:ext cx="10515600" cy="588395"/>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5306BC-2ED9-4D32-BFF3-DF024CC63B4E}"/>
              </a:ext>
            </a:extLst>
          </p:cNvPr>
          <p:cNvSpPr>
            <a:spLocks noGrp="1"/>
          </p:cNvSpPr>
          <p:nvPr>
            <p:ph type="dt" sz="half" idx="10"/>
          </p:nvPr>
        </p:nvSpPr>
        <p:spPr/>
        <p:txBody>
          <a:bodyPr/>
          <a:lstStyle/>
          <a:p>
            <a:fld id="{D0ABD55A-CEB3-44DE-99E9-FAC3E900A024}" type="datetime4">
              <a:rPr lang="en-US" smtClean="0"/>
              <a:t>October 7, 2025</a:t>
            </a:fld>
            <a:endParaRPr lang="en-US"/>
          </a:p>
        </p:txBody>
      </p:sp>
      <p:sp>
        <p:nvSpPr>
          <p:cNvPr id="5" name="Footer Placeholder 4">
            <a:extLst>
              <a:ext uri="{FF2B5EF4-FFF2-40B4-BE49-F238E27FC236}">
                <a16:creationId xmlns:a16="http://schemas.microsoft.com/office/drawing/2014/main" id="{CD45E0C2-D6DD-00D7-888A-0936F2D01582}"/>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C7995BB0-1719-784E-5C34-66A8A6372E73}"/>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287822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C13B5D-66E3-C4A9-9E93-BC17191EBAED}"/>
              </a:ext>
            </a:extLst>
          </p:cNvPr>
          <p:cNvSpPr/>
          <p:nvPr userDrawn="1"/>
        </p:nvSpPr>
        <p:spPr>
          <a:xfrm>
            <a:off x="0" y="1782952"/>
            <a:ext cx="12192000" cy="3292096"/>
          </a:xfrm>
          <a:prstGeom prst="rect">
            <a:avLst/>
          </a:prstGeom>
          <a:gradFill flip="none" rotWithShape="1">
            <a:gsLst>
              <a:gs pos="8000">
                <a:srgbClr val="430098"/>
              </a:gs>
              <a:gs pos="100000">
                <a:srgbClr val="00BCD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633332-C6E4-C9EE-4071-750581FEC00F}"/>
              </a:ext>
            </a:extLst>
          </p:cNvPr>
          <p:cNvSpPr>
            <a:spLocks noGrp="1"/>
          </p:cNvSpPr>
          <p:nvPr>
            <p:ph type="title"/>
          </p:nvPr>
        </p:nvSpPr>
        <p:spPr>
          <a:xfrm>
            <a:off x="831850" y="2615979"/>
            <a:ext cx="10515600" cy="882595"/>
          </a:xfrm>
        </p:spPr>
        <p:txBody>
          <a:bodyPr anchor="b">
            <a:normAutofit/>
          </a:bodyPr>
          <a:lstStyle>
            <a:lvl1pPr algn="ctr">
              <a:defRPr sz="48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EDAD3642-AB48-D61F-7FCE-C10E154F95E8}"/>
              </a:ext>
            </a:extLst>
          </p:cNvPr>
          <p:cNvSpPr>
            <a:spLocks noGrp="1"/>
          </p:cNvSpPr>
          <p:nvPr>
            <p:ph type="body" idx="1"/>
          </p:nvPr>
        </p:nvSpPr>
        <p:spPr>
          <a:xfrm>
            <a:off x="831850" y="3657601"/>
            <a:ext cx="10515600" cy="588395"/>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5306BC-2ED9-4D32-BFF3-DF024CC63B4E}"/>
              </a:ext>
            </a:extLst>
          </p:cNvPr>
          <p:cNvSpPr>
            <a:spLocks noGrp="1"/>
          </p:cNvSpPr>
          <p:nvPr>
            <p:ph type="dt" sz="half" idx="10"/>
          </p:nvPr>
        </p:nvSpPr>
        <p:spPr/>
        <p:txBody>
          <a:bodyPr/>
          <a:lstStyle/>
          <a:p>
            <a:fld id="{1110E31E-8496-4E8B-84E8-CBA26AC4562C}" type="datetime4">
              <a:rPr lang="en-US" smtClean="0"/>
              <a:t>October 7, 2025</a:t>
            </a:fld>
            <a:endParaRPr lang="en-US"/>
          </a:p>
        </p:txBody>
      </p:sp>
      <p:sp>
        <p:nvSpPr>
          <p:cNvPr id="5" name="Footer Placeholder 4">
            <a:extLst>
              <a:ext uri="{FF2B5EF4-FFF2-40B4-BE49-F238E27FC236}">
                <a16:creationId xmlns:a16="http://schemas.microsoft.com/office/drawing/2014/main" id="{CD45E0C2-D6DD-00D7-888A-0936F2D01582}"/>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C7995BB0-1719-784E-5C34-66A8A6372E73}"/>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520249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C6CDA-8CD8-09E7-FD07-F54C542333F1}"/>
              </a:ext>
            </a:extLst>
          </p:cNvPr>
          <p:cNvSpPr/>
          <p:nvPr userDrawn="1"/>
        </p:nvSpPr>
        <p:spPr>
          <a:xfrm>
            <a:off x="0" y="0"/>
            <a:ext cx="12192000" cy="1690688"/>
          </a:xfrm>
          <a:prstGeom prst="rect">
            <a:avLst/>
          </a:prstGeom>
          <a:gradFill flip="none" rotWithShape="1">
            <a:gsLst>
              <a:gs pos="0">
                <a:srgbClr val="211B57"/>
              </a:gs>
              <a:gs pos="100000">
                <a:srgbClr val="9E1C6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7E1E3E-06DE-0A74-BEEC-853D5D0D012F}"/>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E5586FD-7AEF-549D-1C5A-CD0491866F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C2C36B-0985-4F3A-B6D3-63887106AE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17586C-2925-A718-DF39-9AAC9B74A464}"/>
              </a:ext>
            </a:extLst>
          </p:cNvPr>
          <p:cNvSpPr>
            <a:spLocks noGrp="1"/>
          </p:cNvSpPr>
          <p:nvPr>
            <p:ph type="dt" sz="half" idx="10"/>
          </p:nvPr>
        </p:nvSpPr>
        <p:spPr/>
        <p:txBody>
          <a:bodyPr/>
          <a:lstStyle/>
          <a:p>
            <a:fld id="{28F1A78A-AA63-4C65-82B5-D56A572D3EB7}" type="datetime4">
              <a:rPr lang="en-US" smtClean="0"/>
              <a:t>October 7, 2025</a:t>
            </a:fld>
            <a:endParaRPr lang="en-US"/>
          </a:p>
        </p:txBody>
      </p:sp>
      <p:sp>
        <p:nvSpPr>
          <p:cNvPr id="6" name="Footer Placeholder 5">
            <a:extLst>
              <a:ext uri="{FF2B5EF4-FFF2-40B4-BE49-F238E27FC236}">
                <a16:creationId xmlns:a16="http://schemas.microsoft.com/office/drawing/2014/main" id="{8569FFE6-C9F0-DDB1-5A01-6E2B82421CE0}"/>
              </a:ext>
            </a:extLst>
          </p:cNvPr>
          <p:cNvSpPr>
            <a:spLocks noGrp="1"/>
          </p:cNvSpPr>
          <p:nvPr>
            <p:ph type="ftr" sz="quarter" idx="11"/>
          </p:nvPr>
        </p:nvSpPr>
        <p:spPr/>
        <p:txBody>
          <a:bodyPr/>
          <a:lstStyle/>
          <a:p>
            <a:r>
              <a:rPr lang="en-US"/>
              <a:t>Stellar MLS  |  We're For You</a:t>
            </a:r>
          </a:p>
        </p:txBody>
      </p:sp>
      <p:sp>
        <p:nvSpPr>
          <p:cNvPr id="7" name="Slide Number Placeholder 6">
            <a:extLst>
              <a:ext uri="{FF2B5EF4-FFF2-40B4-BE49-F238E27FC236}">
                <a16:creationId xmlns:a16="http://schemas.microsoft.com/office/drawing/2014/main" id="{59875D81-EF05-1713-1499-A59536BEA060}"/>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1111473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C6CDA-8CD8-09E7-FD07-F54C542333F1}"/>
              </a:ext>
            </a:extLst>
          </p:cNvPr>
          <p:cNvSpPr/>
          <p:nvPr userDrawn="1"/>
        </p:nvSpPr>
        <p:spPr>
          <a:xfrm>
            <a:off x="0" y="0"/>
            <a:ext cx="12192000" cy="1690688"/>
          </a:xfrm>
          <a:prstGeom prst="rect">
            <a:avLst/>
          </a:prstGeom>
          <a:gradFill flip="none" rotWithShape="1">
            <a:gsLst>
              <a:gs pos="0">
                <a:srgbClr val="211B57"/>
              </a:gs>
              <a:gs pos="100000">
                <a:srgbClr val="00BCD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7E1E3E-06DE-0A74-BEEC-853D5D0D012F}"/>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5" name="Date Placeholder 4">
            <a:extLst>
              <a:ext uri="{FF2B5EF4-FFF2-40B4-BE49-F238E27FC236}">
                <a16:creationId xmlns:a16="http://schemas.microsoft.com/office/drawing/2014/main" id="{F717586C-2925-A718-DF39-9AAC9B74A464}"/>
              </a:ext>
            </a:extLst>
          </p:cNvPr>
          <p:cNvSpPr>
            <a:spLocks noGrp="1"/>
          </p:cNvSpPr>
          <p:nvPr>
            <p:ph type="dt" sz="half" idx="10"/>
          </p:nvPr>
        </p:nvSpPr>
        <p:spPr/>
        <p:txBody>
          <a:bodyPr/>
          <a:lstStyle/>
          <a:p>
            <a:fld id="{90440D34-5298-42EE-A050-2BB8A06B4303}" type="datetime4">
              <a:rPr lang="en-US" smtClean="0"/>
              <a:t>October 7, 2025</a:t>
            </a:fld>
            <a:endParaRPr lang="en-US"/>
          </a:p>
        </p:txBody>
      </p:sp>
      <p:sp>
        <p:nvSpPr>
          <p:cNvPr id="6" name="Footer Placeholder 5">
            <a:extLst>
              <a:ext uri="{FF2B5EF4-FFF2-40B4-BE49-F238E27FC236}">
                <a16:creationId xmlns:a16="http://schemas.microsoft.com/office/drawing/2014/main" id="{8569FFE6-C9F0-DDB1-5A01-6E2B82421CE0}"/>
              </a:ext>
            </a:extLst>
          </p:cNvPr>
          <p:cNvSpPr>
            <a:spLocks noGrp="1"/>
          </p:cNvSpPr>
          <p:nvPr>
            <p:ph type="ftr" sz="quarter" idx="11"/>
          </p:nvPr>
        </p:nvSpPr>
        <p:spPr/>
        <p:txBody>
          <a:bodyPr/>
          <a:lstStyle/>
          <a:p>
            <a:r>
              <a:rPr lang="en-US"/>
              <a:t>Stellar MLS  |  We're For You</a:t>
            </a:r>
          </a:p>
        </p:txBody>
      </p:sp>
      <p:sp>
        <p:nvSpPr>
          <p:cNvPr id="7" name="Slide Number Placeholder 6">
            <a:extLst>
              <a:ext uri="{FF2B5EF4-FFF2-40B4-BE49-F238E27FC236}">
                <a16:creationId xmlns:a16="http://schemas.microsoft.com/office/drawing/2014/main" id="{59875D81-EF05-1713-1499-A59536BEA06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9" name="Content Placeholder 2">
            <a:extLst>
              <a:ext uri="{FF2B5EF4-FFF2-40B4-BE49-F238E27FC236}">
                <a16:creationId xmlns:a16="http://schemas.microsoft.com/office/drawing/2014/main" id="{52A40E53-1276-D366-75CA-3C9F1CB7CA41}"/>
              </a:ext>
            </a:extLst>
          </p:cNvPr>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864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E90BAE9-F3D9-DB4A-2A5E-9567A9E1F10A}"/>
              </a:ext>
            </a:extLst>
          </p:cNvPr>
          <p:cNvSpPr/>
          <p:nvPr userDrawn="1"/>
        </p:nvSpPr>
        <p:spPr>
          <a:xfrm>
            <a:off x="0" y="0"/>
            <a:ext cx="12192000" cy="1690688"/>
          </a:xfrm>
          <a:prstGeom prst="rect">
            <a:avLst/>
          </a:prstGeom>
          <a:gradFill flip="none" rotWithShape="1">
            <a:gsLst>
              <a:gs pos="16000">
                <a:srgbClr val="430098"/>
              </a:gs>
              <a:gs pos="100000">
                <a:srgbClr val="00BCD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5D42B1-564D-938D-3781-7EDE52A2334B}"/>
              </a:ext>
            </a:extLst>
          </p:cNvPr>
          <p:cNvSpPr>
            <a:spLocks noGrp="1"/>
          </p:cNvSpPr>
          <p:nvPr>
            <p:ph type="title"/>
          </p:nvPr>
        </p:nvSpPr>
        <p:spPr>
          <a:xfrm>
            <a:off x="839788" y="365125"/>
            <a:ext cx="10515600" cy="1325563"/>
          </a:xfrm>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19899904-E7DC-9DCA-0137-EE0E6E87F2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E2C958-AE62-6335-4633-16330F9559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E711D3-4BE6-F9E5-0967-DF8F7AEA74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F5DACC-DC07-91A9-B945-0D49C38931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D7443D-9290-E960-C9EC-97ACE439ACA1}"/>
              </a:ext>
            </a:extLst>
          </p:cNvPr>
          <p:cNvSpPr>
            <a:spLocks noGrp="1"/>
          </p:cNvSpPr>
          <p:nvPr>
            <p:ph type="dt" sz="half" idx="10"/>
          </p:nvPr>
        </p:nvSpPr>
        <p:spPr/>
        <p:txBody>
          <a:bodyPr/>
          <a:lstStyle/>
          <a:p>
            <a:fld id="{EB2EBCC0-BB56-4FA2-8300-37C0F4DAAA83}" type="datetime4">
              <a:rPr lang="en-US" smtClean="0"/>
              <a:t>October 7, 2025</a:t>
            </a:fld>
            <a:endParaRPr lang="en-US"/>
          </a:p>
        </p:txBody>
      </p:sp>
      <p:sp>
        <p:nvSpPr>
          <p:cNvPr id="8" name="Footer Placeholder 7">
            <a:extLst>
              <a:ext uri="{FF2B5EF4-FFF2-40B4-BE49-F238E27FC236}">
                <a16:creationId xmlns:a16="http://schemas.microsoft.com/office/drawing/2014/main" id="{FA6D2EA3-B42B-3BA7-4419-101FE5A4C4B1}"/>
              </a:ext>
            </a:extLst>
          </p:cNvPr>
          <p:cNvSpPr>
            <a:spLocks noGrp="1"/>
          </p:cNvSpPr>
          <p:nvPr>
            <p:ph type="ftr" sz="quarter" idx="11"/>
          </p:nvPr>
        </p:nvSpPr>
        <p:spPr/>
        <p:txBody>
          <a:bodyPr/>
          <a:lstStyle/>
          <a:p>
            <a:r>
              <a:rPr lang="en-US"/>
              <a:t>Stellar MLS  |  We're For You</a:t>
            </a:r>
          </a:p>
        </p:txBody>
      </p:sp>
      <p:sp>
        <p:nvSpPr>
          <p:cNvPr id="9" name="Slide Number Placeholder 8">
            <a:extLst>
              <a:ext uri="{FF2B5EF4-FFF2-40B4-BE49-F238E27FC236}">
                <a16:creationId xmlns:a16="http://schemas.microsoft.com/office/drawing/2014/main" id="{0DC22CFA-982F-6BD6-5D7A-06765B66B0D7}"/>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3167796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D5DDF7-A8C5-8EB0-77BA-9A76618FB557}"/>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a:off x="0" y="0"/>
            <a:ext cx="12192000" cy="1690688"/>
          </a:xfrm>
          <a:prstGeom prst="rect">
            <a:avLst/>
          </a:prstGeom>
          <a:gradFill flip="none" rotWithShape="1">
            <a:gsLst>
              <a:gs pos="0">
                <a:srgbClr val="9E1C64"/>
              </a:gs>
              <a:gs pos="10000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hasCustomPrompt="1"/>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Icons could be used below</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3438E4D7-4EB0-415C-AB06-E95065AEF592}"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8" name="Oval 7">
            <a:extLst>
              <a:ext uri="{FF2B5EF4-FFF2-40B4-BE49-F238E27FC236}">
                <a16:creationId xmlns:a16="http://schemas.microsoft.com/office/drawing/2014/main" id="{37E7680E-528D-21C6-26F2-2BC46911C9E8}"/>
              </a:ext>
            </a:extLst>
          </p:cNvPr>
          <p:cNvSpPr/>
          <p:nvPr userDrawn="1"/>
        </p:nvSpPr>
        <p:spPr>
          <a:xfrm>
            <a:off x="838200" y="199180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7AADD6B-7517-09ED-B301-F703E711F15A}"/>
              </a:ext>
            </a:extLst>
          </p:cNvPr>
          <p:cNvSpPr/>
          <p:nvPr userDrawn="1"/>
        </p:nvSpPr>
        <p:spPr>
          <a:xfrm>
            <a:off x="3111279" y="199180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9F181CD-3014-9D6A-1F22-E9CE2C0FEB83}"/>
              </a:ext>
            </a:extLst>
          </p:cNvPr>
          <p:cNvSpPr/>
          <p:nvPr userDrawn="1"/>
        </p:nvSpPr>
        <p:spPr>
          <a:xfrm>
            <a:off x="5384358" y="199180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EE7E19D-7B9E-59FC-2AF9-E162F71FBB6B}"/>
              </a:ext>
            </a:extLst>
          </p:cNvPr>
          <p:cNvSpPr/>
          <p:nvPr userDrawn="1"/>
        </p:nvSpPr>
        <p:spPr>
          <a:xfrm>
            <a:off x="7657437" y="199180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3A931CD-CD2D-8A56-1AA3-C1D083E15017}"/>
              </a:ext>
            </a:extLst>
          </p:cNvPr>
          <p:cNvSpPr/>
          <p:nvPr userDrawn="1"/>
        </p:nvSpPr>
        <p:spPr>
          <a:xfrm>
            <a:off x="9930517" y="199180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a:extLst>
              <a:ext uri="{FF2B5EF4-FFF2-40B4-BE49-F238E27FC236}">
                <a16:creationId xmlns:a16="http://schemas.microsoft.com/office/drawing/2014/main" id="{1189C6EF-C8B7-0738-6620-2BB5A7A8C168}"/>
              </a:ext>
            </a:extLst>
          </p:cNvPr>
          <p:cNvSpPr>
            <a:spLocks noGrp="1"/>
          </p:cNvSpPr>
          <p:nvPr>
            <p:ph sz="half" idx="2"/>
          </p:nvPr>
        </p:nvSpPr>
        <p:spPr>
          <a:xfrm>
            <a:off x="613705" y="371321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14" name="Content Placeholder 3">
            <a:extLst>
              <a:ext uri="{FF2B5EF4-FFF2-40B4-BE49-F238E27FC236}">
                <a16:creationId xmlns:a16="http://schemas.microsoft.com/office/drawing/2014/main" id="{CE0C41FC-1AFE-DF1E-7425-12BAFB13EEDC}"/>
              </a:ext>
            </a:extLst>
          </p:cNvPr>
          <p:cNvSpPr>
            <a:spLocks noGrp="1"/>
          </p:cNvSpPr>
          <p:nvPr>
            <p:ph sz="half" idx="13"/>
          </p:nvPr>
        </p:nvSpPr>
        <p:spPr>
          <a:xfrm>
            <a:off x="2886784" y="371321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0" name="Content Placeholder 3">
            <a:extLst>
              <a:ext uri="{FF2B5EF4-FFF2-40B4-BE49-F238E27FC236}">
                <a16:creationId xmlns:a16="http://schemas.microsoft.com/office/drawing/2014/main" id="{0A005C26-7BD0-6D1E-EFBE-EBBE76C94C53}"/>
              </a:ext>
            </a:extLst>
          </p:cNvPr>
          <p:cNvSpPr>
            <a:spLocks noGrp="1"/>
          </p:cNvSpPr>
          <p:nvPr>
            <p:ph sz="half" idx="14"/>
          </p:nvPr>
        </p:nvSpPr>
        <p:spPr>
          <a:xfrm>
            <a:off x="5204595" y="371321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1" name="Content Placeholder 3">
            <a:extLst>
              <a:ext uri="{FF2B5EF4-FFF2-40B4-BE49-F238E27FC236}">
                <a16:creationId xmlns:a16="http://schemas.microsoft.com/office/drawing/2014/main" id="{F186628D-C69D-60E6-1D44-87F84F7E63A8}"/>
              </a:ext>
            </a:extLst>
          </p:cNvPr>
          <p:cNvSpPr>
            <a:spLocks noGrp="1"/>
          </p:cNvSpPr>
          <p:nvPr>
            <p:ph sz="half" idx="15"/>
          </p:nvPr>
        </p:nvSpPr>
        <p:spPr>
          <a:xfrm>
            <a:off x="7432949" y="371321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2" name="Content Placeholder 3">
            <a:extLst>
              <a:ext uri="{FF2B5EF4-FFF2-40B4-BE49-F238E27FC236}">
                <a16:creationId xmlns:a16="http://schemas.microsoft.com/office/drawing/2014/main" id="{62B766DF-9623-DF82-FD50-015A12EE0D49}"/>
              </a:ext>
            </a:extLst>
          </p:cNvPr>
          <p:cNvSpPr>
            <a:spLocks noGrp="1"/>
          </p:cNvSpPr>
          <p:nvPr>
            <p:ph sz="half" idx="16"/>
          </p:nvPr>
        </p:nvSpPr>
        <p:spPr>
          <a:xfrm>
            <a:off x="9706026" y="371321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37400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c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D5DDF7-A8C5-8EB0-77BA-9A76618FB557}"/>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a:off x="0" y="0"/>
            <a:ext cx="12192000" cy="1690688"/>
          </a:xfrm>
          <a:prstGeom prst="rect">
            <a:avLst/>
          </a:prstGeom>
          <a:gradFill flip="none" rotWithShape="1">
            <a:gsLst>
              <a:gs pos="0">
                <a:srgbClr val="9E1C64"/>
              </a:gs>
              <a:gs pos="10000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hasCustomPrompt="1"/>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Icons could be used below</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68CEB98E-C6AB-418D-B2A0-A6FCDF0FDF16}"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8" name="Oval 7">
            <a:extLst>
              <a:ext uri="{FF2B5EF4-FFF2-40B4-BE49-F238E27FC236}">
                <a16:creationId xmlns:a16="http://schemas.microsoft.com/office/drawing/2014/main" id="{37E7680E-528D-21C6-26F2-2BC46911C9E8}"/>
              </a:ext>
            </a:extLst>
          </p:cNvPr>
          <p:cNvSpPr/>
          <p:nvPr userDrawn="1"/>
        </p:nvSpPr>
        <p:spPr>
          <a:xfrm>
            <a:off x="1821180"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7AADD6B-7517-09ED-B301-F703E711F15A}"/>
              </a:ext>
            </a:extLst>
          </p:cNvPr>
          <p:cNvSpPr/>
          <p:nvPr userDrawn="1"/>
        </p:nvSpPr>
        <p:spPr>
          <a:xfrm>
            <a:off x="4094259"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9F181CD-3014-9D6A-1F22-E9CE2C0FEB83}"/>
              </a:ext>
            </a:extLst>
          </p:cNvPr>
          <p:cNvSpPr/>
          <p:nvPr userDrawn="1"/>
        </p:nvSpPr>
        <p:spPr>
          <a:xfrm>
            <a:off x="6367338"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EE7E19D-7B9E-59FC-2AF9-E162F71FBB6B}"/>
              </a:ext>
            </a:extLst>
          </p:cNvPr>
          <p:cNvSpPr/>
          <p:nvPr userDrawn="1"/>
        </p:nvSpPr>
        <p:spPr>
          <a:xfrm>
            <a:off x="8640417"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a:extLst>
              <a:ext uri="{FF2B5EF4-FFF2-40B4-BE49-F238E27FC236}">
                <a16:creationId xmlns:a16="http://schemas.microsoft.com/office/drawing/2014/main" id="{1189C6EF-C8B7-0738-6620-2BB5A7A8C168}"/>
              </a:ext>
            </a:extLst>
          </p:cNvPr>
          <p:cNvSpPr>
            <a:spLocks noGrp="1"/>
          </p:cNvSpPr>
          <p:nvPr>
            <p:ph sz="half" idx="2"/>
          </p:nvPr>
        </p:nvSpPr>
        <p:spPr>
          <a:xfrm>
            <a:off x="1596685"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14" name="Content Placeholder 3">
            <a:extLst>
              <a:ext uri="{FF2B5EF4-FFF2-40B4-BE49-F238E27FC236}">
                <a16:creationId xmlns:a16="http://schemas.microsoft.com/office/drawing/2014/main" id="{CE0C41FC-1AFE-DF1E-7425-12BAFB13EEDC}"/>
              </a:ext>
            </a:extLst>
          </p:cNvPr>
          <p:cNvSpPr>
            <a:spLocks noGrp="1"/>
          </p:cNvSpPr>
          <p:nvPr>
            <p:ph sz="half" idx="13"/>
          </p:nvPr>
        </p:nvSpPr>
        <p:spPr>
          <a:xfrm>
            <a:off x="3869764"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0" name="Content Placeholder 3">
            <a:extLst>
              <a:ext uri="{FF2B5EF4-FFF2-40B4-BE49-F238E27FC236}">
                <a16:creationId xmlns:a16="http://schemas.microsoft.com/office/drawing/2014/main" id="{0A005C26-7BD0-6D1E-EFBE-EBBE76C94C53}"/>
              </a:ext>
            </a:extLst>
          </p:cNvPr>
          <p:cNvSpPr>
            <a:spLocks noGrp="1"/>
          </p:cNvSpPr>
          <p:nvPr>
            <p:ph sz="half" idx="14"/>
          </p:nvPr>
        </p:nvSpPr>
        <p:spPr>
          <a:xfrm>
            <a:off x="6187575"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1" name="Content Placeholder 3">
            <a:extLst>
              <a:ext uri="{FF2B5EF4-FFF2-40B4-BE49-F238E27FC236}">
                <a16:creationId xmlns:a16="http://schemas.microsoft.com/office/drawing/2014/main" id="{F186628D-C69D-60E6-1D44-87F84F7E63A8}"/>
              </a:ext>
            </a:extLst>
          </p:cNvPr>
          <p:cNvSpPr>
            <a:spLocks noGrp="1"/>
          </p:cNvSpPr>
          <p:nvPr>
            <p:ph sz="half" idx="15"/>
          </p:nvPr>
        </p:nvSpPr>
        <p:spPr>
          <a:xfrm>
            <a:off x="8415929"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79709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c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D5DDF7-A8C5-8EB0-77BA-9A76618FB557}"/>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a:off x="0" y="0"/>
            <a:ext cx="12192000" cy="1690688"/>
          </a:xfrm>
          <a:prstGeom prst="rect">
            <a:avLst/>
          </a:prstGeom>
          <a:gradFill flip="none" rotWithShape="1">
            <a:gsLst>
              <a:gs pos="0">
                <a:srgbClr val="9E1C64"/>
              </a:gs>
              <a:gs pos="10000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hasCustomPrompt="1"/>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Icons could be used below</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E64781C6-0A41-4CB9-BB21-9A69CD833C42}"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8" name="Oval 7">
            <a:extLst>
              <a:ext uri="{FF2B5EF4-FFF2-40B4-BE49-F238E27FC236}">
                <a16:creationId xmlns:a16="http://schemas.microsoft.com/office/drawing/2014/main" id="{37E7680E-528D-21C6-26F2-2BC46911C9E8}"/>
              </a:ext>
            </a:extLst>
          </p:cNvPr>
          <p:cNvSpPr/>
          <p:nvPr userDrawn="1"/>
        </p:nvSpPr>
        <p:spPr>
          <a:xfrm>
            <a:off x="2985549"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7AADD6B-7517-09ED-B301-F703E711F15A}"/>
              </a:ext>
            </a:extLst>
          </p:cNvPr>
          <p:cNvSpPr/>
          <p:nvPr userDrawn="1"/>
        </p:nvSpPr>
        <p:spPr>
          <a:xfrm>
            <a:off x="5258628"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9F181CD-3014-9D6A-1F22-E9CE2C0FEB83}"/>
              </a:ext>
            </a:extLst>
          </p:cNvPr>
          <p:cNvSpPr/>
          <p:nvPr userDrawn="1"/>
        </p:nvSpPr>
        <p:spPr>
          <a:xfrm>
            <a:off x="7531707" y="1872622"/>
            <a:ext cx="1423283" cy="1423283"/>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a:extLst>
              <a:ext uri="{FF2B5EF4-FFF2-40B4-BE49-F238E27FC236}">
                <a16:creationId xmlns:a16="http://schemas.microsoft.com/office/drawing/2014/main" id="{1189C6EF-C8B7-0738-6620-2BB5A7A8C168}"/>
              </a:ext>
            </a:extLst>
          </p:cNvPr>
          <p:cNvSpPr>
            <a:spLocks noGrp="1"/>
          </p:cNvSpPr>
          <p:nvPr>
            <p:ph sz="half" idx="2"/>
          </p:nvPr>
        </p:nvSpPr>
        <p:spPr>
          <a:xfrm>
            <a:off x="2761054"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14" name="Content Placeholder 3">
            <a:extLst>
              <a:ext uri="{FF2B5EF4-FFF2-40B4-BE49-F238E27FC236}">
                <a16:creationId xmlns:a16="http://schemas.microsoft.com/office/drawing/2014/main" id="{CE0C41FC-1AFE-DF1E-7425-12BAFB13EEDC}"/>
              </a:ext>
            </a:extLst>
          </p:cNvPr>
          <p:cNvSpPr>
            <a:spLocks noGrp="1"/>
          </p:cNvSpPr>
          <p:nvPr>
            <p:ph sz="half" idx="13"/>
          </p:nvPr>
        </p:nvSpPr>
        <p:spPr>
          <a:xfrm>
            <a:off x="5034133"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
        <p:nvSpPr>
          <p:cNvPr id="20" name="Content Placeholder 3">
            <a:extLst>
              <a:ext uri="{FF2B5EF4-FFF2-40B4-BE49-F238E27FC236}">
                <a16:creationId xmlns:a16="http://schemas.microsoft.com/office/drawing/2014/main" id="{0A005C26-7BD0-6D1E-EFBE-EBBE76C94C53}"/>
              </a:ext>
            </a:extLst>
          </p:cNvPr>
          <p:cNvSpPr>
            <a:spLocks noGrp="1"/>
          </p:cNvSpPr>
          <p:nvPr>
            <p:ph sz="half" idx="14"/>
          </p:nvPr>
        </p:nvSpPr>
        <p:spPr>
          <a:xfrm>
            <a:off x="7351944" y="3594035"/>
            <a:ext cx="1872269" cy="2454872"/>
          </a:xfrm>
        </p:spPr>
        <p:txBody>
          <a:bodyPr>
            <a:normAutofit/>
          </a:bodyPr>
          <a:lstStyle>
            <a:lvl1pPr>
              <a:defRPr sz="1400"/>
            </a:lvl1pPr>
            <a:lvl2pPr>
              <a:defRPr sz="1800"/>
            </a:lvl2pPr>
            <a:lvl3pPr>
              <a:defRPr sz="16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989257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D5DDF7-A8C5-8EB0-77BA-9A76618FB557}"/>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flipH="1">
            <a:off x="0" y="0"/>
            <a:ext cx="12192000" cy="1690688"/>
          </a:xfrm>
          <a:prstGeom prst="rect">
            <a:avLst/>
          </a:prstGeom>
          <a:gradFill flip="none" rotWithShape="1">
            <a:gsLst>
              <a:gs pos="0">
                <a:srgbClr val="F38B00"/>
              </a:gs>
              <a:gs pos="10000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619636D9-8C01-4181-8AA8-9DC8EB9546AF}"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13" name="Content Placeholder 3">
            <a:extLst>
              <a:ext uri="{FF2B5EF4-FFF2-40B4-BE49-F238E27FC236}">
                <a16:creationId xmlns:a16="http://schemas.microsoft.com/office/drawing/2014/main" id="{1189C6EF-C8B7-0738-6620-2BB5A7A8C168}"/>
              </a:ext>
            </a:extLst>
          </p:cNvPr>
          <p:cNvSpPr>
            <a:spLocks noGrp="1"/>
          </p:cNvSpPr>
          <p:nvPr>
            <p:ph sz="half" idx="2"/>
          </p:nvPr>
        </p:nvSpPr>
        <p:spPr>
          <a:xfrm>
            <a:off x="613705" y="4188891"/>
            <a:ext cx="1872269" cy="1854504"/>
          </a:xfrm>
        </p:spPr>
        <p:txBody>
          <a:bodyPr>
            <a:normAutofit/>
          </a:bodyPr>
          <a:lstStyle>
            <a:lvl1pPr marL="0" indent="0">
              <a:buNone/>
              <a:defRPr sz="1400"/>
            </a:lvl1pPr>
            <a:lvl2pPr>
              <a:defRPr sz="1800"/>
            </a:lvl2pPr>
            <a:lvl3pPr>
              <a:defRPr sz="1600"/>
            </a:lvl3pPr>
            <a:lvl4pPr>
              <a:defRPr sz="1400"/>
            </a:lvl4pPr>
            <a:lvl5pPr>
              <a:defRPr sz="1400"/>
            </a:lvl5pPr>
          </a:lstStyle>
          <a:p>
            <a:pPr lvl="0"/>
            <a:r>
              <a:rPr lang="en-US"/>
              <a:t>Click to edit Master text styles</a:t>
            </a:r>
          </a:p>
        </p:txBody>
      </p:sp>
      <p:sp>
        <p:nvSpPr>
          <p:cNvPr id="14" name="Content Placeholder 3">
            <a:extLst>
              <a:ext uri="{FF2B5EF4-FFF2-40B4-BE49-F238E27FC236}">
                <a16:creationId xmlns:a16="http://schemas.microsoft.com/office/drawing/2014/main" id="{CE0C41FC-1AFE-DF1E-7425-12BAFB13EEDC}"/>
              </a:ext>
            </a:extLst>
          </p:cNvPr>
          <p:cNvSpPr>
            <a:spLocks noGrp="1"/>
          </p:cNvSpPr>
          <p:nvPr>
            <p:ph sz="half" idx="13"/>
          </p:nvPr>
        </p:nvSpPr>
        <p:spPr>
          <a:xfrm>
            <a:off x="2886784" y="4188891"/>
            <a:ext cx="1872269" cy="1854504"/>
          </a:xfrm>
        </p:spPr>
        <p:txBody>
          <a:bodyPr>
            <a:normAutofit/>
          </a:bodyPr>
          <a:lstStyle>
            <a:lvl1pPr marL="0" indent="0">
              <a:buNone/>
              <a:defRPr sz="1400"/>
            </a:lvl1pPr>
            <a:lvl2pPr>
              <a:defRPr sz="1800"/>
            </a:lvl2pPr>
            <a:lvl3pPr>
              <a:defRPr sz="1600"/>
            </a:lvl3pPr>
            <a:lvl4pPr>
              <a:defRPr sz="1400"/>
            </a:lvl4pPr>
            <a:lvl5pPr>
              <a:defRPr sz="1400"/>
            </a:lvl5pPr>
          </a:lstStyle>
          <a:p>
            <a:pPr lvl="0"/>
            <a:r>
              <a:rPr lang="en-US"/>
              <a:t>Click to edit Master text styles</a:t>
            </a:r>
          </a:p>
        </p:txBody>
      </p:sp>
      <p:sp>
        <p:nvSpPr>
          <p:cNvPr id="20" name="Content Placeholder 3">
            <a:extLst>
              <a:ext uri="{FF2B5EF4-FFF2-40B4-BE49-F238E27FC236}">
                <a16:creationId xmlns:a16="http://schemas.microsoft.com/office/drawing/2014/main" id="{0A005C26-7BD0-6D1E-EFBE-EBBE76C94C53}"/>
              </a:ext>
            </a:extLst>
          </p:cNvPr>
          <p:cNvSpPr>
            <a:spLocks noGrp="1"/>
          </p:cNvSpPr>
          <p:nvPr>
            <p:ph sz="half" idx="14"/>
          </p:nvPr>
        </p:nvSpPr>
        <p:spPr>
          <a:xfrm>
            <a:off x="5204595" y="4188891"/>
            <a:ext cx="1872269" cy="1854504"/>
          </a:xfrm>
        </p:spPr>
        <p:txBody>
          <a:bodyPr>
            <a:normAutofit/>
          </a:bodyPr>
          <a:lstStyle>
            <a:lvl1pPr marL="0" indent="0">
              <a:buNone/>
              <a:defRPr sz="1400"/>
            </a:lvl1pPr>
            <a:lvl2pPr>
              <a:defRPr sz="1800"/>
            </a:lvl2pPr>
            <a:lvl3pPr>
              <a:defRPr sz="1600"/>
            </a:lvl3pPr>
            <a:lvl4pPr>
              <a:defRPr sz="1400"/>
            </a:lvl4pPr>
            <a:lvl5pPr>
              <a:defRPr sz="1400"/>
            </a:lvl5pPr>
          </a:lstStyle>
          <a:p>
            <a:pPr lvl="0"/>
            <a:r>
              <a:rPr lang="en-US"/>
              <a:t>Click to edit Master text styles</a:t>
            </a:r>
          </a:p>
        </p:txBody>
      </p:sp>
      <p:sp>
        <p:nvSpPr>
          <p:cNvPr id="21" name="Content Placeholder 3">
            <a:extLst>
              <a:ext uri="{FF2B5EF4-FFF2-40B4-BE49-F238E27FC236}">
                <a16:creationId xmlns:a16="http://schemas.microsoft.com/office/drawing/2014/main" id="{F186628D-C69D-60E6-1D44-87F84F7E63A8}"/>
              </a:ext>
            </a:extLst>
          </p:cNvPr>
          <p:cNvSpPr>
            <a:spLocks noGrp="1"/>
          </p:cNvSpPr>
          <p:nvPr>
            <p:ph sz="half" idx="15"/>
          </p:nvPr>
        </p:nvSpPr>
        <p:spPr>
          <a:xfrm>
            <a:off x="7432949" y="4188891"/>
            <a:ext cx="1872269" cy="1854504"/>
          </a:xfrm>
        </p:spPr>
        <p:txBody>
          <a:bodyPr>
            <a:normAutofit/>
          </a:bodyPr>
          <a:lstStyle>
            <a:lvl1pPr marL="0" indent="0">
              <a:buNone/>
              <a:defRPr sz="1400"/>
            </a:lvl1pPr>
            <a:lvl2pPr>
              <a:defRPr sz="1800"/>
            </a:lvl2pPr>
            <a:lvl3pPr>
              <a:defRPr sz="1600"/>
            </a:lvl3pPr>
            <a:lvl4pPr>
              <a:defRPr sz="1400"/>
            </a:lvl4pPr>
            <a:lvl5pPr>
              <a:defRPr sz="1400"/>
            </a:lvl5pPr>
          </a:lstStyle>
          <a:p>
            <a:pPr lvl="0"/>
            <a:r>
              <a:rPr lang="en-US"/>
              <a:t>Click to edit Master text styles</a:t>
            </a:r>
          </a:p>
        </p:txBody>
      </p:sp>
      <p:sp>
        <p:nvSpPr>
          <p:cNvPr id="22" name="Content Placeholder 3">
            <a:extLst>
              <a:ext uri="{FF2B5EF4-FFF2-40B4-BE49-F238E27FC236}">
                <a16:creationId xmlns:a16="http://schemas.microsoft.com/office/drawing/2014/main" id="{62B766DF-9623-DF82-FD50-015A12EE0D49}"/>
              </a:ext>
            </a:extLst>
          </p:cNvPr>
          <p:cNvSpPr>
            <a:spLocks noGrp="1"/>
          </p:cNvSpPr>
          <p:nvPr>
            <p:ph sz="half" idx="16"/>
          </p:nvPr>
        </p:nvSpPr>
        <p:spPr>
          <a:xfrm>
            <a:off x="9706026" y="4188891"/>
            <a:ext cx="1872269" cy="1854504"/>
          </a:xfrm>
        </p:spPr>
        <p:txBody>
          <a:bodyPr>
            <a:normAutofit/>
          </a:bodyPr>
          <a:lstStyle>
            <a:lvl1pPr marL="0" indent="0">
              <a:buNone/>
              <a:defRPr sz="1400"/>
            </a:lvl1pPr>
            <a:lvl2pPr>
              <a:defRPr sz="1800"/>
            </a:lvl2pPr>
            <a:lvl3pPr>
              <a:defRPr sz="1600"/>
            </a:lvl3pPr>
            <a:lvl4pPr>
              <a:defRPr sz="1400"/>
            </a:lvl4pPr>
            <a:lvl5pPr>
              <a:defRPr sz="1400"/>
            </a:lvl5pPr>
          </a:lstStyle>
          <a:p>
            <a:pPr lvl="0"/>
            <a:r>
              <a:rPr lang="en-US"/>
              <a:t>Click to edit Master text styles</a:t>
            </a:r>
          </a:p>
        </p:txBody>
      </p:sp>
      <p:cxnSp>
        <p:nvCxnSpPr>
          <p:cNvPr id="24" name="Straight Arrow Connector 23">
            <a:extLst>
              <a:ext uri="{FF2B5EF4-FFF2-40B4-BE49-F238E27FC236}">
                <a16:creationId xmlns:a16="http://schemas.microsoft.com/office/drawing/2014/main" id="{F0EBB239-039A-D836-BF36-D4E497C7DB14}"/>
              </a:ext>
            </a:extLst>
          </p:cNvPr>
          <p:cNvCxnSpPr>
            <a:cxnSpLocks/>
          </p:cNvCxnSpPr>
          <p:nvPr userDrawn="1"/>
        </p:nvCxnSpPr>
        <p:spPr>
          <a:xfrm>
            <a:off x="306457" y="3935896"/>
            <a:ext cx="1157908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853F4D2-CABB-0E4A-634A-EEF80B7EF986}"/>
              </a:ext>
            </a:extLst>
          </p:cNvPr>
          <p:cNvCxnSpPr/>
          <p:nvPr userDrawn="1"/>
        </p:nvCxnSpPr>
        <p:spPr>
          <a:xfrm>
            <a:off x="1540565" y="3120887"/>
            <a:ext cx="0" cy="8150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D0F5C4D9-0619-7B52-D708-0491AB2E957D}"/>
              </a:ext>
            </a:extLst>
          </p:cNvPr>
          <p:cNvCxnSpPr/>
          <p:nvPr userDrawn="1"/>
        </p:nvCxnSpPr>
        <p:spPr>
          <a:xfrm>
            <a:off x="3829878" y="3120887"/>
            <a:ext cx="0" cy="8150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95A115E-C78F-CD50-7481-BF6C2790FCC8}"/>
              </a:ext>
            </a:extLst>
          </p:cNvPr>
          <p:cNvCxnSpPr/>
          <p:nvPr userDrawn="1"/>
        </p:nvCxnSpPr>
        <p:spPr>
          <a:xfrm>
            <a:off x="6096000" y="3120887"/>
            <a:ext cx="0" cy="8150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C40E350-3CED-78CE-64B0-4E523A04A3C9}"/>
              </a:ext>
            </a:extLst>
          </p:cNvPr>
          <p:cNvCxnSpPr/>
          <p:nvPr userDrawn="1"/>
        </p:nvCxnSpPr>
        <p:spPr>
          <a:xfrm>
            <a:off x="8365434" y="3120887"/>
            <a:ext cx="0" cy="8150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7499733-1AA0-AAFC-53F4-F28E5F4BA019}"/>
              </a:ext>
            </a:extLst>
          </p:cNvPr>
          <p:cNvCxnSpPr/>
          <p:nvPr userDrawn="1"/>
        </p:nvCxnSpPr>
        <p:spPr>
          <a:xfrm>
            <a:off x="10661374" y="3120887"/>
            <a:ext cx="0" cy="8150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37E7680E-528D-21C6-26F2-2BC46911C9E8}"/>
              </a:ext>
            </a:extLst>
          </p:cNvPr>
          <p:cNvSpPr/>
          <p:nvPr userDrawn="1"/>
        </p:nvSpPr>
        <p:spPr>
          <a:xfrm>
            <a:off x="838200" y="1991802"/>
            <a:ext cx="1423283" cy="1423283"/>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7AADD6B-7517-09ED-B301-F703E711F15A}"/>
              </a:ext>
            </a:extLst>
          </p:cNvPr>
          <p:cNvSpPr/>
          <p:nvPr userDrawn="1"/>
        </p:nvSpPr>
        <p:spPr>
          <a:xfrm>
            <a:off x="3111279" y="1991802"/>
            <a:ext cx="1423283" cy="1423283"/>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9F181CD-3014-9D6A-1F22-E9CE2C0FEB83}"/>
              </a:ext>
            </a:extLst>
          </p:cNvPr>
          <p:cNvSpPr/>
          <p:nvPr userDrawn="1"/>
        </p:nvSpPr>
        <p:spPr>
          <a:xfrm>
            <a:off x="5384358" y="1991802"/>
            <a:ext cx="1423283" cy="1423283"/>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EE7E19D-7B9E-59FC-2AF9-E162F71FBB6B}"/>
              </a:ext>
            </a:extLst>
          </p:cNvPr>
          <p:cNvSpPr/>
          <p:nvPr userDrawn="1"/>
        </p:nvSpPr>
        <p:spPr>
          <a:xfrm>
            <a:off x="7657437" y="1991802"/>
            <a:ext cx="1423283" cy="1423283"/>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3A931CD-CD2D-8A56-1AA3-C1D083E15017}"/>
              </a:ext>
            </a:extLst>
          </p:cNvPr>
          <p:cNvSpPr/>
          <p:nvPr userDrawn="1"/>
        </p:nvSpPr>
        <p:spPr>
          <a:xfrm>
            <a:off x="9930517" y="1991802"/>
            <a:ext cx="1423283" cy="1423283"/>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3">
            <a:extLst>
              <a:ext uri="{FF2B5EF4-FFF2-40B4-BE49-F238E27FC236}">
                <a16:creationId xmlns:a16="http://schemas.microsoft.com/office/drawing/2014/main" id="{1E90AAB9-07AB-AD46-E161-50B1DD49DDF0}"/>
              </a:ext>
            </a:extLst>
          </p:cNvPr>
          <p:cNvSpPr>
            <a:spLocks noGrp="1"/>
          </p:cNvSpPr>
          <p:nvPr>
            <p:ph sz="half" idx="17" hasCustomPrompt="1"/>
          </p:nvPr>
        </p:nvSpPr>
        <p:spPr>
          <a:xfrm>
            <a:off x="1040430" y="2512507"/>
            <a:ext cx="1005542" cy="496528"/>
          </a:xfrm>
        </p:spPr>
        <p:txBody>
          <a:bodyPr>
            <a:normAutofit/>
          </a:bodyPr>
          <a:lstStyle>
            <a:lvl1pPr marL="0" indent="0" algn="ctr">
              <a:buNone/>
              <a:defRPr sz="28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16" name="Content Placeholder 3">
            <a:extLst>
              <a:ext uri="{FF2B5EF4-FFF2-40B4-BE49-F238E27FC236}">
                <a16:creationId xmlns:a16="http://schemas.microsoft.com/office/drawing/2014/main" id="{87CD468F-2362-DCF4-BBAD-99762C71C2FE}"/>
              </a:ext>
            </a:extLst>
          </p:cNvPr>
          <p:cNvSpPr>
            <a:spLocks noGrp="1"/>
          </p:cNvSpPr>
          <p:nvPr>
            <p:ph sz="half" idx="18" hasCustomPrompt="1"/>
          </p:nvPr>
        </p:nvSpPr>
        <p:spPr>
          <a:xfrm>
            <a:off x="3320147" y="2512507"/>
            <a:ext cx="1005542" cy="496528"/>
          </a:xfrm>
        </p:spPr>
        <p:txBody>
          <a:bodyPr>
            <a:normAutofit/>
          </a:bodyPr>
          <a:lstStyle>
            <a:lvl1pPr marL="0" indent="0" algn="ctr">
              <a:buNone/>
              <a:defRPr sz="28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17" name="Content Placeholder 3">
            <a:extLst>
              <a:ext uri="{FF2B5EF4-FFF2-40B4-BE49-F238E27FC236}">
                <a16:creationId xmlns:a16="http://schemas.microsoft.com/office/drawing/2014/main" id="{944C7AB1-8693-5618-8EB2-3C8805E9A310}"/>
              </a:ext>
            </a:extLst>
          </p:cNvPr>
          <p:cNvSpPr>
            <a:spLocks noGrp="1"/>
          </p:cNvSpPr>
          <p:nvPr>
            <p:ph sz="half" idx="19" hasCustomPrompt="1"/>
          </p:nvPr>
        </p:nvSpPr>
        <p:spPr>
          <a:xfrm>
            <a:off x="5593228" y="2512507"/>
            <a:ext cx="1005542" cy="496528"/>
          </a:xfrm>
        </p:spPr>
        <p:txBody>
          <a:bodyPr>
            <a:normAutofit/>
          </a:bodyPr>
          <a:lstStyle>
            <a:lvl1pPr marL="0" indent="0" algn="ctr">
              <a:buNone/>
              <a:defRPr sz="28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18" name="Content Placeholder 3">
            <a:extLst>
              <a:ext uri="{FF2B5EF4-FFF2-40B4-BE49-F238E27FC236}">
                <a16:creationId xmlns:a16="http://schemas.microsoft.com/office/drawing/2014/main" id="{C4A75B09-36C8-4528-FD02-A2C77AC306F5}"/>
              </a:ext>
            </a:extLst>
          </p:cNvPr>
          <p:cNvSpPr>
            <a:spLocks noGrp="1"/>
          </p:cNvSpPr>
          <p:nvPr>
            <p:ph sz="half" idx="20" hasCustomPrompt="1"/>
          </p:nvPr>
        </p:nvSpPr>
        <p:spPr>
          <a:xfrm>
            <a:off x="7862663" y="2512507"/>
            <a:ext cx="1005542" cy="496528"/>
          </a:xfrm>
        </p:spPr>
        <p:txBody>
          <a:bodyPr>
            <a:normAutofit/>
          </a:bodyPr>
          <a:lstStyle>
            <a:lvl1pPr marL="0" indent="0" algn="ctr">
              <a:buNone/>
              <a:defRPr sz="28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19" name="Content Placeholder 3">
            <a:extLst>
              <a:ext uri="{FF2B5EF4-FFF2-40B4-BE49-F238E27FC236}">
                <a16:creationId xmlns:a16="http://schemas.microsoft.com/office/drawing/2014/main" id="{630D67AD-75AA-44E7-42EF-9ABFE98D5DE8}"/>
              </a:ext>
            </a:extLst>
          </p:cNvPr>
          <p:cNvSpPr>
            <a:spLocks noGrp="1"/>
          </p:cNvSpPr>
          <p:nvPr>
            <p:ph sz="half" idx="21" hasCustomPrompt="1"/>
          </p:nvPr>
        </p:nvSpPr>
        <p:spPr>
          <a:xfrm>
            <a:off x="10158603" y="2512507"/>
            <a:ext cx="1005542" cy="496528"/>
          </a:xfrm>
        </p:spPr>
        <p:txBody>
          <a:bodyPr>
            <a:normAutofit/>
          </a:bodyPr>
          <a:lstStyle>
            <a:lvl1pPr marL="0" indent="0" algn="ctr">
              <a:buNone/>
              <a:defRPr sz="28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Tree>
    <p:extLst>
      <p:ext uri="{BB962C8B-B14F-4D97-AF65-F5344CB8AC3E}">
        <p14:creationId xmlns:p14="http://schemas.microsoft.com/office/powerpoint/2010/main" val="500953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5C5493-5B82-FA63-7B2E-C83EF4BED115}"/>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a:off x="0" y="0"/>
            <a:ext cx="12192000" cy="1690688"/>
          </a:xfrm>
          <a:prstGeom prst="rect">
            <a:avLst/>
          </a:prstGeom>
          <a:gradFill flip="none" rotWithShape="1">
            <a:gsLst>
              <a:gs pos="26000">
                <a:srgbClr val="9E1C64"/>
              </a:gs>
              <a:gs pos="100000">
                <a:srgbClr val="E0BD6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D2E91221-F59F-4F38-8509-F78CC4DE5E4E}"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8" name="Oval 7">
            <a:extLst>
              <a:ext uri="{FF2B5EF4-FFF2-40B4-BE49-F238E27FC236}">
                <a16:creationId xmlns:a16="http://schemas.microsoft.com/office/drawing/2014/main" id="{D3732EE9-C7C2-9591-D71B-1F6434DBAE93}"/>
              </a:ext>
            </a:extLst>
          </p:cNvPr>
          <p:cNvSpPr/>
          <p:nvPr userDrawn="1"/>
        </p:nvSpPr>
        <p:spPr>
          <a:xfrm>
            <a:off x="1017751" y="1839311"/>
            <a:ext cx="3607841" cy="3607841"/>
          </a:xfrm>
          <a:prstGeom prst="ellipse">
            <a:avLst/>
          </a:prstGeom>
          <a:solidFill>
            <a:srgbClr val="4300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EC610B4-EF72-8BBF-0332-D53879343375}"/>
              </a:ext>
            </a:extLst>
          </p:cNvPr>
          <p:cNvSpPr/>
          <p:nvPr userDrawn="1"/>
        </p:nvSpPr>
        <p:spPr>
          <a:xfrm>
            <a:off x="5275084" y="2623777"/>
            <a:ext cx="2823375" cy="2823375"/>
          </a:xfrm>
          <a:prstGeom prst="ellipse">
            <a:avLst/>
          </a:prstGeom>
          <a:solidFill>
            <a:srgbClr val="9E1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793103-BAAB-74FC-EC87-16C0320FFEE3}"/>
              </a:ext>
            </a:extLst>
          </p:cNvPr>
          <p:cNvSpPr/>
          <p:nvPr userDrawn="1"/>
        </p:nvSpPr>
        <p:spPr>
          <a:xfrm>
            <a:off x="8912737" y="3545479"/>
            <a:ext cx="1901673" cy="1901673"/>
          </a:xfrm>
          <a:prstGeom prst="ellipse">
            <a:avLst/>
          </a:prstGeom>
          <a:solidFill>
            <a:srgbClr val="F38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3">
            <a:extLst>
              <a:ext uri="{FF2B5EF4-FFF2-40B4-BE49-F238E27FC236}">
                <a16:creationId xmlns:a16="http://schemas.microsoft.com/office/drawing/2014/main" id="{EC4C79E3-B579-1161-5E4B-E91265401036}"/>
              </a:ext>
            </a:extLst>
          </p:cNvPr>
          <p:cNvSpPr>
            <a:spLocks noGrp="1"/>
          </p:cNvSpPr>
          <p:nvPr>
            <p:ph sz="half" idx="2"/>
          </p:nvPr>
        </p:nvSpPr>
        <p:spPr>
          <a:xfrm>
            <a:off x="1801473" y="5648791"/>
            <a:ext cx="2040395" cy="420042"/>
          </a:xfrm>
        </p:spPr>
        <p:txBody>
          <a:bodyPr>
            <a:normAutofit/>
          </a:bodyPr>
          <a:lstStyle>
            <a:lvl1pPr marL="0" indent="0" algn="ctr">
              <a:buNone/>
              <a:defRPr sz="1400">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Click to edit Master text styles</a:t>
            </a:r>
          </a:p>
        </p:txBody>
      </p:sp>
      <p:sp>
        <p:nvSpPr>
          <p:cNvPr id="15" name="Content Placeholder 3">
            <a:extLst>
              <a:ext uri="{FF2B5EF4-FFF2-40B4-BE49-F238E27FC236}">
                <a16:creationId xmlns:a16="http://schemas.microsoft.com/office/drawing/2014/main" id="{6FBB34F4-8D97-05FA-3CD4-89DC026555DC}"/>
              </a:ext>
            </a:extLst>
          </p:cNvPr>
          <p:cNvSpPr>
            <a:spLocks noGrp="1"/>
          </p:cNvSpPr>
          <p:nvPr>
            <p:ph sz="half" idx="13"/>
          </p:nvPr>
        </p:nvSpPr>
        <p:spPr>
          <a:xfrm>
            <a:off x="5666572" y="5648791"/>
            <a:ext cx="2040395" cy="420042"/>
          </a:xfrm>
        </p:spPr>
        <p:txBody>
          <a:bodyPr>
            <a:normAutofit/>
          </a:bodyPr>
          <a:lstStyle>
            <a:lvl1pPr marL="0" indent="0" algn="ctr">
              <a:buNone/>
              <a:defRPr sz="1400">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Click to edit Master text styles</a:t>
            </a:r>
          </a:p>
        </p:txBody>
      </p:sp>
      <p:sp>
        <p:nvSpPr>
          <p:cNvPr id="16" name="Content Placeholder 3">
            <a:extLst>
              <a:ext uri="{FF2B5EF4-FFF2-40B4-BE49-F238E27FC236}">
                <a16:creationId xmlns:a16="http://schemas.microsoft.com/office/drawing/2014/main" id="{8F7867D6-1742-5BCB-E36D-79CA8396E098}"/>
              </a:ext>
            </a:extLst>
          </p:cNvPr>
          <p:cNvSpPr>
            <a:spLocks noGrp="1"/>
          </p:cNvSpPr>
          <p:nvPr>
            <p:ph sz="half" idx="14"/>
          </p:nvPr>
        </p:nvSpPr>
        <p:spPr>
          <a:xfrm>
            <a:off x="8843375" y="5663533"/>
            <a:ext cx="2040395" cy="420042"/>
          </a:xfrm>
        </p:spPr>
        <p:txBody>
          <a:bodyPr>
            <a:normAutofit/>
          </a:bodyPr>
          <a:lstStyle>
            <a:lvl1pPr marL="0" indent="0" algn="ctr">
              <a:buNone/>
              <a:defRPr sz="1400">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Click to edit Master text styles</a:t>
            </a:r>
          </a:p>
        </p:txBody>
      </p:sp>
      <p:sp>
        <p:nvSpPr>
          <p:cNvPr id="17" name="Content Placeholder 3">
            <a:extLst>
              <a:ext uri="{FF2B5EF4-FFF2-40B4-BE49-F238E27FC236}">
                <a16:creationId xmlns:a16="http://schemas.microsoft.com/office/drawing/2014/main" id="{34B07FB6-A324-E4BA-61CF-4F8456615B28}"/>
              </a:ext>
            </a:extLst>
          </p:cNvPr>
          <p:cNvSpPr>
            <a:spLocks noGrp="1"/>
          </p:cNvSpPr>
          <p:nvPr>
            <p:ph sz="half" idx="15" hasCustomPrompt="1"/>
          </p:nvPr>
        </p:nvSpPr>
        <p:spPr>
          <a:xfrm>
            <a:off x="1280062" y="3433210"/>
            <a:ext cx="3083216" cy="420042"/>
          </a:xfrm>
        </p:spPr>
        <p:txBody>
          <a:bodyPr>
            <a:noAutofit/>
          </a:bodyPr>
          <a:lstStyle>
            <a:lvl1pPr marL="0" indent="0" algn="ctr">
              <a:buNone/>
              <a:defRPr sz="3200">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100K</a:t>
            </a:r>
          </a:p>
        </p:txBody>
      </p:sp>
      <p:sp>
        <p:nvSpPr>
          <p:cNvPr id="18" name="Content Placeholder 3">
            <a:extLst>
              <a:ext uri="{FF2B5EF4-FFF2-40B4-BE49-F238E27FC236}">
                <a16:creationId xmlns:a16="http://schemas.microsoft.com/office/drawing/2014/main" id="{8095599B-A2D7-D480-C6CB-1F0951247B47}"/>
              </a:ext>
            </a:extLst>
          </p:cNvPr>
          <p:cNvSpPr>
            <a:spLocks noGrp="1"/>
          </p:cNvSpPr>
          <p:nvPr>
            <p:ph sz="half" idx="16" hasCustomPrompt="1"/>
          </p:nvPr>
        </p:nvSpPr>
        <p:spPr>
          <a:xfrm>
            <a:off x="5145161" y="3825443"/>
            <a:ext cx="3083216" cy="420042"/>
          </a:xfrm>
        </p:spPr>
        <p:txBody>
          <a:bodyPr>
            <a:noAutofit/>
          </a:bodyPr>
          <a:lstStyle>
            <a:lvl1pPr marL="0" indent="0" algn="ctr">
              <a:buNone/>
              <a:defRPr sz="3200">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100K</a:t>
            </a:r>
          </a:p>
        </p:txBody>
      </p:sp>
      <p:sp>
        <p:nvSpPr>
          <p:cNvPr id="19" name="Content Placeholder 3">
            <a:extLst>
              <a:ext uri="{FF2B5EF4-FFF2-40B4-BE49-F238E27FC236}">
                <a16:creationId xmlns:a16="http://schemas.microsoft.com/office/drawing/2014/main" id="{809D30DD-2D75-F49A-2D8D-AD4B7DAFE6F4}"/>
              </a:ext>
            </a:extLst>
          </p:cNvPr>
          <p:cNvSpPr>
            <a:spLocks noGrp="1"/>
          </p:cNvSpPr>
          <p:nvPr>
            <p:ph sz="half" idx="17" hasCustomPrompt="1"/>
          </p:nvPr>
        </p:nvSpPr>
        <p:spPr>
          <a:xfrm>
            <a:off x="8321964" y="4288266"/>
            <a:ext cx="3083216" cy="420042"/>
          </a:xfrm>
        </p:spPr>
        <p:txBody>
          <a:bodyPr>
            <a:noAutofit/>
          </a:bodyPr>
          <a:lstStyle>
            <a:lvl1pPr marL="0" indent="0" algn="ctr">
              <a:buNone/>
              <a:defRPr sz="3200">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100K</a:t>
            </a:r>
          </a:p>
        </p:txBody>
      </p:sp>
    </p:spTree>
    <p:extLst>
      <p:ext uri="{BB962C8B-B14F-4D97-AF65-F5344CB8AC3E}">
        <p14:creationId xmlns:p14="http://schemas.microsoft.com/office/powerpoint/2010/main" val="3970538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g Timeline">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5F0F6342-1A21-B701-B94B-85FE5F9303F6}"/>
              </a:ext>
            </a:extLst>
          </p:cNvPr>
          <p:cNvSpPr/>
          <p:nvPr userDrawn="1"/>
        </p:nvSpPr>
        <p:spPr>
          <a:xfrm>
            <a:off x="0" y="0"/>
            <a:ext cx="12192000" cy="1690688"/>
          </a:xfrm>
          <a:prstGeom prst="rect">
            <a:avLst/>
          </a:prstGeom>
          <a:gradFill flip="none" rotWithShape="1">
            <a:gsLst>
              <a:gs pos="16000">
                <a:srgbClr val="430098"/>
              </a:gs>
              <a:gs pos="100000">
                <a:srgbClr val="00BCD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83C98B23-ADCD-FC41-B8AA-5C775A8089F0}"/>
              </a:ext>
            </a:extLst>
          </p:cNvPr>
          <p:cNvCxnSpPr/>
          <p:nvPr userDrawn="1"/>
        </p:nvCxnSpPr>
        <p:spPr>
          <a:xfrm>
            <a:off x="1782463" y="2404197"/>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AD2B46-4590-C34E-A2B2-629B36D93EED}"/>
              </a:ext>
            </a:extLst>
          </p:cNvPr>
          <p:cNvCxnSpPr/>
          <p:nvPr userDrawn="1"/>
        </p:nvCxnSpPr>
        <p:spPr>
          <a:xfrm>
            <a:off x="4597380" y="2404197"/>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2960A8A-B129-3A45-8B44-4372488F5E0D}"/>
              </a:ext>
            </a:extLst>
          </p:cNvPr>
          <p:cNvCxnSpPr/>
          <p:nvPr userDrawn="1"/>
        </p:nvCxnSpPr>
        <p:spPr>
          <a:xfrm>
            <a:off x="7430227" y="2404197"/>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6BB6CF-D20A-AE45-847E-A4902F675A82}"/>
              </a:ext>
            </a:extLst>
          </p:cNvPr>
          <p:cNvCxnSpPr/>
          <p:nvPr userDrawn="1"/>
        </p:nvCxnSpPr>
        <p:spPr>
          <a:xfrm>
            <a:off x="10200321" y="2404197"/>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6CC2A03-1606-654E-B421-E97D20B6058E}"/>
              </a:ext>
            </a:extLst>
          </p:cNvPr>
          <p:cNvCxnSpPr/>
          <p:nvPr userDrawn="1"/>
        </p:nvCxnSpPr>
        <p:spPr>
          <a:xfrm>
            <a:off x="1763802" y="4764841"/>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F4DC2F6-732D-8A4F-8A72-62CF4DA42416}"/>
              </a:ext>
            </a:extLst>
          </p:cNvPr>
          <p:cNvCxnSpPr/>
          <p:nvPr userDrawn="1"/>
        </p:nvCxnSpPr>
        <p:spPr>
          <a:xfrm>
            <a:off x="4578719" y="4764841"/>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B217564-F668-0C4E-94F3-464A42A22ABE}"/>
              </a:ext>
            </a:extLst>
          </p:cNvPr>
          <p:cNvCxnSpPr/>
          <p:nvPr userDrawn="1"/>
        </p:nvCxnSpPr>
        <p:spPr>
          <a:xfrm>
            <a:off x="7411566" y="4764841"/>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CD226A2-3F30-BF4A-8348-B9ADBAF14DA4}"/>
              </a:ext>
            </a:extLst>
          </p:cNvPr>
          <p:cNvCxnSpPr/>
          <p:nvPr userDrawn="1"/>
        </p:nvCxnSpPr>
        <p:spPr>
          <a:xfrm>
            <a:off x="10181660" y="4764841"/>
            <a:ext cx="0" cy="317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85C5493-5B82-FA63-7B2E-C83EF4BED115}"/>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B92689BB-17FB-4E09-823C-D0A7E51B02FB}" type="datetime4">
              <a:rPr lang="en-US" smtClean="0"/>
              <a:t>October 7, 2025</a:t>
            </a:fld>
            <a:endParaRPr lang="en-US"/>
          </a:p>
        </p:txBody>
      </p:sp>
      <p:sp>
        <p:nvSpPr>
          <p:cNvPr id="4" name="Footer Placeholder 3">
            <a:extLst>
              <a:ext uri="{FF2B5EF4-FFF2-40B4-BE49-F238E27FC236}">
                <a16:creationId xmlns:a16="http://schemas.microsoft.com/office/drawing/2014/main" id="{CA1D68E5-D76B-868A-F10C-53D149D3E7EF}"/>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17" name="Round Diagonal Corner Rectangle 5">
            <a:extLst>
              <a:ext uri="{FF2B5EF4-FFF2-40B4-BE49-F238E27FC236}">
                <a16:creationId xmlns:a16="http://schemas.microsoft.com/office/drawing/2014/main" id="{65F17CB0-9212-4242-8674-122A6B48411A}"/>
              </a:ext>
            </a:extLst>
          </p:cNvPr>
          <p:cNvSpPr/>
          <p:nvPr userDrawn="1"/>
        </p:nvSpPr>
        <p:spPr>
          <a:xfrm>
            <a:off x="868063" y="1916517"/>
            <a:ext cx="1828800"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cxnSp>
        <p:nvCxnSpPr>
          <p:cNvPr id="18" name="Straight Connector 17">
            <a:extLst>
              <a:ext uri="{FF2B5EF4-FFF2-40B4-BE49-F238E27FC236}">
                <a16:creationId xmlns:a16="http://schemas.microsoft.com/office/drawing/2014/main" id="{081ED372-EEAE-6D42-A79B-B41833AC6A26}"/>
              </a:ext>
            </a:extLst>
          </p:cNvPr>
          <p:cNvCxnSpPr>
            <a:cxnSpLocks/>
          </p:cNvCxnSpPr>
          <p:nvPr userDrawn="1"/>
        </p:nvCxnSpPr>
        <p:spPr>
          <a:xfrm>
            <a:off x="868063" y="2721737"/>
            <a:ext cx="10378524" cy="0"/>
          </a:xfrm>
          <a:prstGeom prst="line">
            <a:avLst/>
          </a:prstGeom>
          <a:ln w="158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Round Diagonal Corner Rectangle 8">
            <a:extLst>
              <a:ext uri="{FF2B5EF4-FFF2-40B4-BE49-F238E27FC236}">
                <a16:creationId xmlns:a16="http://schemas.microsoft.com/office/drawing/2014/main" id="{2852B983-EC0D-2C4A-BF75-5B626A4C2071}"/>
              </a:ext>
            </a:extLst>
          </p:cNvPr>
          <p:cNvSpPr/>
          <p:nvPr userDrawn="1"/>
        </p:nvSpPr>
        <p:spPr>
          <a:xfrm>
            <a:off x="3672139" y="1926377"/>
            <a:ext cx="1828800"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21" name="Round Diagonal Corner Rectangle 9">
            <a:extLst>
              <a:ext uri="{FF2B5EF4-FFF2-40B4-BE49-F238E27FC236}">
                <a16:creationId xmlns:a16="http://schemas.microsoft.com/office/drawing/2014/main" id="{3D129CDA-0F1C-DF43-902E-1DD8748C4EFF}"/>
              </a:ext>
            </a:extLst>
          </p:cNvPr>
          <p:cNvSpPr/>
          <p:nvPr userDrawn="1"/>
        </p:nvSpPr>
        <p:spPr>
          <a:xfrm>
            <a:off x="6476215" y="1926377"/>
            <a:ext cx="1829011"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22" name="Round Diagonal Corner Rectangle 10">
            <a:extLst>
              <a:ext uri="{FF2B5EF4-FFF2-40B4-BE49-F238E27FC236}">
                <a16:creationId xmlns:a16="http://schemas.microsoft.com/office/drawing/2014/main" id="{0EF62642-8C24-3148-8ABD-2B421EE7CB9D}"/>
              </a:ext>
            </a:extLst>
          </p:cNvPr>
          <p:cNvSpPr/>
          <p:nvPr userDrawn="1"/>
        </p:nvSpPr>
        <p:spPr>
          <a:xfrm>
            <a:off x="9280502" y="1916517"/>
            <a:ext cx="1829011"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30" name="Round Diagonal Corner Rectangle 18">
            <a:extLst>
              <a:ext uri="{FF2B5EF4-FFF2-40B4-BE49-F238E27FC236}">
                <a16:creationId xmlns:a16="http://schemas.microsoft.com/office/drawing/2014/main" id="{4DE30BAE-8BFA-2845-ABB4-726D9351322C}"/>
              </a:ext>
            </a:extLst>
          </p:cNvPr>
          <p:cNvSpPr/>
          <p:nvPr userDrawn="1"/>
        </p:nvSpPr>
        <p:spPr>
          <a:xfrm>
            <a:off x="849402" y="4277161"/>
            <a:ext cx="1828800"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cxnSp>
        <p:nvCxnSpPr>
          <p:cNvPr id="31" name="Straight Connector 30">
            <a:extLst>
              <a:ext uri="{FF2B5EF4-FFF2-40B4-BE49-F238E27FC236}">
                <a16:creationId xmlns:a16="http://schemas.microsoft.com/office/drawing/2014/main" id="{724329F1-F36D-6C42-8F0A-544F9D8DA3EF}"/>
              </a:ext>
            </a:extLst>
          </p:cNvPr>
          <p:cNvCxnSpPr>
            <a:cxnSpLocks/>
          </p:cNvCxnSpPr>
          <p:nvPr userDrawn="1"/>
        </p:nvCxnSpPr>
        <p:spPr>
          <a:xfrm>
            <a:off x="849402" y="5082381"/>
            <a:ext cx="10378524" cy="0"/>
          </a:xfrm>
          <a:prstGeom prst="line">
            <a:avLst/>
          </a:prstGeom>
          <a:ln w="15875">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3" name="Round Diagonal Corner Rectangle 21">
            <a:extLst>
              <a:ext uri="{FF2B5EF4-FFF2-40B4-BE49-F238E27FC236}">
                <a16:creationId xmlns:a16="http://schemas.microsoft.com/office/drawing/2014/main" id="{AA0933B4-BB75-CF44-878D-0BCEBC04F3AA}"/>
              </a:ext>
            </a:extLst>
          </p:cNvPr>
          <p:cNvSpPr/>
          <p:nvPr userDrawn="1"/>
        </p:nvSpPr>
        <p:spPr>
          <a:xfrm>
            <a:off x="3653478" y="4287021"/>
            <a:ext cx="1828800"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34" name="Round Diagonal Corner Rectangle 22">
            <a:extLst>
              <a:ext uri="{FF2B5EF4-FFF2-40B4-BE49-F238E27FC236}">
                <a16:creationId xmlns:a16="http://schemas.microsoft.com/office/drawing/2014/main" id="{A80B59F2-4265-9D46-BB4B-12DDD35D78DE}"/>
              </a:ext>
            </a:extLst>
          </p:cNvPr>
          <p:cNvSpPr/>
          <p:nvPr userDrawn="1"/>
        </p:nvSpPr>
        <p:spPr>
          <a:xfrm>
            <a:off x="6457554" y="4287021"/>
            <a:ext cx="1829011"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35" name="Round Diagonal Corner Rectangle 23">
            <a:extLst>
              <a:ext uri="{FF2B5EF4-FFF2-40B4-BE49-F238E27FC236}">
                <a16:creationId xmlns:a16="http://schemas.microsoft.com/office/drawing/2014/main" id="{52ED2798-8900-FE49-9E25-6D9B9C6A1B96}"/>
              </a:ext>
            </a:extLst>
          </p:cNvPr>
          <p:cNvSpPr/>
          <p:nvPr userDrawn="1"/>
        </p:nvSpPr>
        <p:spPr>
          <a:xfrm>
            <a:off x="9261841" y="4277161"/>
            <a:ext cx="1829011" cy="487680"/>
          </a:xfrm>
          <a:prstGeom prst="round2DiagRect">
            <a:avLst>
              <a:gd name="adj1" fmla="val 0"/>
              <a:gd name="adj2" fmla="val 0"/>
            </a:avLst>
          </a:prstGeom>
          <a:solidFill>
            <a:srgbClr val="430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latin typeface="Poppins" panose="00000500000000000000" pitchFamily="2" charset="0"/>
              <a:cs typeface="Poppins" panose="00000500000000000000" pitchFamily="2" charset="0"/>
            </a:endParaRPr>
          </a:p>
        </p:txBody>
      </p:sp>
      <p:sp>
        <p:nvSpPr>
          <p:cNvPr id="45" name="Text Placeholder 44">
            <a:extLst>
              <a:ext uri="{FF2B5EF4-FFF2-40B4-BE49-F238E27FC236}">
                <a16:creationId xmlns:a16="http://schemas.microsoft.com/office/drawing/2014/main" id="{27791CDC-B913-667B-7DF0-2565B373BE41}"/>
              </a:ext>
            </a:extLst>
          </p:cNvPr>
          <p:cNvSpPr>
            <a:spLocks noGrp="1"/>
          </p:cNvSpPr>
          <p:nvPr>
            <p:ph type="body" sz="quarter" idx="13"/>
          </p:nvPr>
        </p:nvSpPr>
        <p:spPr>
          <a:xfrm>
            <a:off x="687088" y="2886396"/>
            <a:ext cx="2190750" cy="966787"/>
          </a:xfrm>
        </p:spPr>
        <p:txBody>
          <a:bodyPr>
            <a:normAutofit/>
          </a:bodyPr>
          <a:lstStyle>
            <a:lvl1pPr>
              <a:defRPr sz="1600"/>
            </a:lvl1pPr>
          </a:lstStyle>
          <a:p>
            <a:pPr lvl="0"/>
            <a:r>
              <a:rPr lang="en-US"/>
              <a:t>Click to edit Master text styles</a:t>
            </a:r>
          </a:p>
        </p:txBody>
      </p:sp>
      <p:sp>
        <p:nvSpPr>
          <p:cNvPr id="46" name="Text Placeholder 44">
            <a:extLst>
              <a:ext uri="{FF2B5EF4-FFF2-40B4-BE49-F238E27FC236}">
                <a16:creationId xmlns:a16="http://schemas.microsoft.com/office/drawing/2014/main" id="{80DEB3EE-CDF1-2882-620D-9DD079C47E45}"/>
              </a:ext>
            </a:extLst>
          </p:cNvPr>
          <p:cNvSpPr>
            <a:spLocks noGrp="1"/>
          </p:cNvSpPr>
          <p:nvPr>
            <p:ph type="body" sz="quarter" idx="14"/>
          </p:nvPr>
        </p:nvSpPr>
        <p:spPr>
          <a:xfrm>
            <a:off x="3501761" y="2886396"/>
            <a:ext cx="2190750" cy="966787"/>
          </a:xfrm>
        </p:spPr>
        <p:txBody>
          <a:bodyPr>
            <a:normAutofit/>
          </a:bodyPr>
          <a:lstStyle>
            <a:lvl1pPr>
              <a:defRPr sz="1600"/>
            </a:lvl1pPr>
          </a:lstStyle>
          <a:p>
            <a:pPr lvl="0"/>
            <a:r>
              <a:rPr lang="en-US"/>
              <a:t>Click to edit Master text styles</a:t>
            </a:r>
          </a:p>
        </p:txBody>
      </p:sp>
      <p:sp>
        <p:nvSpPr>
          <p:cNvPr id="47" name="Text Placeholder 44">
            <a:extLst>
              <a:ext uri="{FF2B5EF4-FFF2-40B4-BE49-F238E27FC236}">
                <a16:creationId xmlns:a16="http://schemas.microsoft.com/office/drawing/2014/main" id="{64CC75E1-64FD-FFE6-CF3A-ABC73421A7AF}"/>
              </a:ext>
            </a:extLst>
          </p:cNvPr>
          <p:cNvSpPr>
            <a:spLocks noGrp="1"/>
          </p:cNvSpPr>
          <p:nvPr>
            <p:ph type="body" sz="quarter" idx="15"/>
          </p:nvPr>
        </p:nvSpPr>
        <p:spPr>
          <a:xfrm>
            <a:off x="6316434" y="2886396"/>
            <a:ext cx="2190750" cy="966787"/>
          </a:xfrm>
        </p:spPr>
        <p:txBody>
          <a:bodyPr>
            <a:normAutofit/>
          </a:bodyPr>
          <a:lstStyle>
            <a:lvl1pPr>
              <a:defRPr sz="1600"/>
            </a:lvl1pPr>
          </a:lstStyle>
          <a:p>
            <a:pPr lvl="0"/>
            <a:r>
              <a:rPr lang="en-US"/>
              <a:t>Click to edit Master text styles</a:t>
            </a:r>
          </a:p>
        </p:txBody>
      </p:sp>
      <p:sp>
        <p:nvSpPr>
          <p:cNvPr id="48" name="Text Placeholder 44">
            <a:extLst>
              <a:ext uri="{FF2B5EF4-FFF2-40B4-BE49-F238E27FC236}">
                <a16:creationId xmlns:a16="http://schemas.microsoft.com/office/drawing/2014/main" id="{F4D5E451-325E-3EF3-B16F-0B37BA44CF4B}"/>
              </a:ext>
            </a:extLst>
          </p:cNvPr>
          <p:cNvSpPr>
            <a:spLocks noGrp="1"/>
          </p:cNvSpPr>
          <p:nvPr>
            <p:ph type="body" sz="quarter" idx="16"/>
          </p:nvPr>
        </p:nvSpPr>
        <p:spPr>
          <a:xfrm>
            <a:off x="9131108" y="2886396"/>
            <a:ext cx="2190750" cy="966787"/>
          </a:xfrm>
        </p:spPr>
        <p:txBody>
          <a:bodyPr>
            <a:normAutofit/>
          </a:bodyPr>
          <a:lstStyle>
            <a:lvl1pPr>
              <a:defRPr sz="1600"/>
            </a:lvl1pPr>
          </a:lstStyle>
          <a:p>
            <a:pPr lvl="0"/>
            <a:r>
              <a:rPr lang="en-US"/>
              <a:t>Click to edit Master text styles</a:t>
            </a:r>
          </a:p>
        </p:txBody>
      </p:sp>
      <p:sp>
        <p:nvSpPr>
          <p:cNvPr id="49" name="Text Placeholder 44">
            <a:extLst>
              <a:ext uri="{FF2B5EF4-FFF2-40B4-BE49-F238E27FC236}">
                <a16:creationId xmlns:a16="http://schemas.microsoft.com/office/drawing/2014/main" id="{6B4AD10F-CF8D-2DC4-0252-E2D9132B1CDB}"/>
              </a:ext>
            </a:extLst>
          </p:cNvPr>
          <p:cNvSpPr>
            <a:spLocks noGrp="1"/>
          </p:cNvSpPr>
          <p:nvPr>
            <p:ph type="body" sz="quarter" idx="17"/>
          </p:nvPr>
        </p:nvSpPr>
        <p:spPr>
          <a:xfrm>
            <a:off x="687088" y="5273914"/>
            <a:ext cx="2190750" cy="966787"/>
          </a:xfrm>
        </p:spPr>
        <p:txBody>
          <a:bodyPr>
            <a:normAutofit/>
          </a:bodyPr>
          <a:lstStyle>
            <a:lvl1pPr>
              <a:defRPr sz="1600"/>
            </a:lvl1pPr>
          </a:lstStyle>
          <a:p>
            <a:pPr lvl="0"/>
            <a:r>
              <a:rPr lang="en-US"/>
              <a:t>Click to edit Master text styles</a:t>
            </a:r>
          </a:p>
        </p:txBody>
      </p:sp>
      <p:sp>
        <p:nvSpPr>
          <p:cNvPr id="50" name="Text Placeholder 44">
            <a:extLst>
              <a:ext uri="{FF2B5EF4-FFF2-40B4-BE49-F238E27FC236}">
                <a16:creationId xmlns:a16="http://schemas.microsoft.com/office/drawing/2014/main" id="{F1C96AAD-62E7-28C6-8955-9D4CE76A5944}"/>
              </a:ext>
            </a:extLst>
          </p:cNvPr>
          <p:cNvSpPr>
            <a:spLocks noGrp="1"/>
          </p:cNvSpPr>
          <p:nvPr>
            <p:ph type="body" sz="quarter" idx="18"/>
          </p:nvPr>
        </p:nvSpPr>
        <p:spPr>
          <a:xfrm>
            <a:off x="3501761" y="5273914"/>
            <a:ext cx="2190750" cy="966787"/>
          </a:xfrm>
        </p:spPr>
        <p:txBody>
          <a:bodyPr>
            <a:normAutofit/>
          </a:bodyPr>
          <a:lstStyle>
            <a:lvl1pPr>
              <a:defRPr sz="1600"/>
            </a:lvl1pPr>
          </a:lstStyle>
          <a:p>
            <a:pPr lvl="0"/>
            <a:r>
              <a:rPr lang="en-US"/>
              <a:t>Click to edit Master text styles</a:t>
            </a:r>
          </a:p>
        </p:txBody>
      </p:sp>
      <p:sp>
        <p:nvSpPr>
          <p:cNvPr id="51" name="Text Placeholder 44">
            <a:extLst>
              <a:ext uri="{FF2B5EF4-FFF2-40B4-BE49-F238E27FC236}">
                <a16:creationId xmlns:a16="http://schemas.microsoft.com/office/drawing/2014/main" id="{EF48D672-EAB6-4F0E-3D82-9CC971094B10}"/>
              </a:ext>
            </a:extLst>
          </p:cNvPr>
          <p:cNvSpPr>
            <a:spLocks noGrp="1"/>
          </p:cNvSpPr>
          <p:nvPr>
            <p:ph type="body" sz="quarter" idx="19"/>
          </p:nvPr>
        </p:nvSpPr>
        <p:spPr>
          <a:xfrm>
            <a:off x="6316434" y="5273914"/>
            <a:ext cx="2190750" cy="966787"/>
          </a:xfrm>
        </p:spPr>
        <p:txBody>
          <a:bodyPr>
            <a:normAutofit/>
          </a:bodyPr>
          <a:lstStyle>
            <a:lvl1pPr>
              <a:defRPr sz="1600"/>
            </a:lvl1pPr>
          </a:lstStyle>
          <a:p>
            <a:pPr lvl="0"/>
            <a:r>
              <a:rPr lang="en-US"/>
              <a:t>Click to edit Master text styles</a:t>
            </a:r>
          </a:p>
        </p:txBody>
      </p:sp>
      <p:sp>
        <p:nvSpPr>
          <p:cNvPr id="52" name="Text Placeholder 44">
            <a:extLst>
              <a:ext uri="{FF2B5EF4-FFF2-40B4-BE49-F238E27FC236}">
                <a16:creationId xmlns:a16="http://schemas.microsoft.com/office/drawing/2014/main" id="{DCB97244-534F-5602-ACCD-EA2B82257367}"/>
              </a:ext>
            </a:extLst>
          </p:cNvPr>
          <p:cNvSpPr>
            <a:spLocks noGrp="1"/>
          </p:cNvSpPr>
          <p:nvPr>
            <p:ph type="body" sz="quarter" idx="20"/>
          </p:nvPr>
        </p:nvSpPr>
        <p:spPr>
          <a:xfrm>
            <a:off x="9131108" y="5273914"/>
            <a:ext cx="2190750" cy="966787"/>
          </a:xfrm>
        </p:spPr>
        <p:txBody>
          <a:bodyPr>
            <a:normAutofit/>
          </a:bodyPr>
          <a:lstStyle>
            <a:lvl1pPr>
              <a:defRPr sz="1600"/>
            </a:lvl1pPr>
          </a:lstStyle>
          <a:p>
            <a:pPr lvl="0"/>
            <a:r>
              <a:rPr lang="en-US"/>
              <a:t>Click to edit Master text styles</a:t>
            </a:r>
          </a:p>
        </p:txBody>
      </p:sp>
      <p:sp>
        <p:nvSpPr>
          <p:cNvPr id="53" name="Content Placeholder 3">
            <a:extLst>
              <a:ext uri="{FF2B5EF4-FFF2-40B4-BE49-F238E27FC236}">
                <a16:creationId xmlns:a16="http://schemas.microsoft.com/office/drawing/2014/main" id="{2BAA0812-4E84-69A1-0659-6B27BD9CF4FB}"/>
              </a:ext>
            </a:extLst>
          </p:cNvPr>
          <p:cNvSpPr>
            <a:spLocks noGrp="1"/>
          </p:cNvSpPr>
          <p:nvPr>
            <p:ph sz="half" idx="21" hasCustomPrompt="1"/>
          </p:nvPr>
        </p:nvSpPr>
        <p:spPr>
          <a:xfrm>
            <a:off x="879492" y="1939064"/>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4" name="Content Placeholder 3">
            <a:extLst>
              <a:ext uri="{FF2B5EF4-FFF2-40B4-BE49-F238E27FC236}">
                <a16:creationId xmlns:a16="http://schemas.microsoft.com/office/drawing/2014/main" id="{C36F5F14-03B0-8031-E47F-9C6CE4B2CD43}"/>
              </a:ext>
            </a:extLst>
          </p:cNvPr>
          <p:cNvSpPr>
            <a:spLocks noGrp="1"/>
          </p:cNvSpPr>
          <p:nvPr>
            <p:ph sz="half" idx="22" hasCustomPrompt="1"/>
          </p:nvPr>
        </p:nvSpPr>
        <p:spPr>
          <a:xfrm>
            <a:off x="3683570" y="1939064"/>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5" name="Content Placeholder 3">
            <a:extLst>
              <a:ext uri="{FF2B5EF4-FFF2-40B4-BE49-F238E27FC236}">
                <a16:creationId xmlns:a16="http://schemas.microsoft.com/office/drawing/2014/main" id="{58CE7297-2651-67C6-22D3-35C7CB3AA8EA}"/>
              </a:ext>
            </a:extLst>
          </p:cNvPr>
          <p:cNvSpPr>
            <a:spLocks noGrp="1"/>
          </p:cNvSpPr>
          <p:nvPr>
            <p:ph sz="half" idx="23" hasCustomPrompt="1"/>
          </p:nvPr>
        </p:nvSpPr>
        <p:spPr>
          <a:xfrm>
            <a:off x="6487857" y="1939064"/>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6" name="Content Placeholder 3">
            <a:extLst>
              <a:ext uri="{FF2B5EF4-FFF2-40B4-BE49-F238E27FC236}">
                <a16:creationId xmlns:a16="http://schemas.microsoft.com/office/drawing/2014/main" id="{4E22F9F1-5A46-C28E-AED1-293C9F0C1612}"/>
              </a:ext>
            </a:extLst>
          </p:cNvPr>
          <p:cNvSpPr>
            <a:spLocks noGrp="1"/>
          </p:cNvSpPr>
          <p:nvPr>
            <p:ph sz="half" idx="24" hasCustomPrompt="1"/>
          </p:nvPr>
        </p:nvSpPr>
        <p:spPr>
          <a:xfrm>
            <a:off x="9270960" y="1939064"/>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7" name="Content Placeholder 3">
            <a:extLst>
              <a:ext uri="{FF2B5EF4-FFF2-40B4-BE49-F238E27FC236}">
                <a16:creationId xmlns:a16="http://schemas.microsoft.com/office/drawing/2014/main" id="{B3DB89F0-0D52-36A5-EAA1-6F59CA8F1278}"/>
              </a:ext>
            </a:extLst>
          </p:cNvPr>
          <p:cNvSpPr>
            <a:spLocks noGrp="1"/>
          </p:cNvSpPr>
          <p:nvPr>
            <p:ph sz="half" idx="25" hasCustomPrompt="1"/>
          </p:nvPr>
        </p:nvSpPr>
        <p:spPr>
          <a:xfrm>
            <a:off x="849630" y="4300021"/>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8" name="Content Placeholder 3">
            <a:extLst>
              <a:ext uri="{FF2B5EF4-FFF2-40B4-BE49-F238E27FC236}">
                <a16:creationId xmlns:a16="http://schemas.microsoft.com/office/drawing/2014/main" id="{6EBDC563-8D94-88C2-1136-141983AD625C}"/>
              </a:ext>
            </a:extLst>
          </p:cNvPr>
          <p:cNvSpPr>
            <a:spLocks noGrp="1"/>
          </p:cNvSpPr>
          <p:nvPr>
            <p:ph sz="half" idx="26" hasCustomPrompt="1"/>
          </p:nvPr>
        </p:nvSpPr>
        <p:spPr>
          <a:xfrm>
            <a:off x="3653708" y="4300021"/>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59" name="Content Placeholder 3">
            <a:extLst>
              <a:ext uri="{FF2B5EF4-FFF2-40B4-BE49-F238E27FC236}">
                <a16:creationId xmlns:a16="http://schemas.microsoft.com/office/drawing/2014/main" id="{A9E6D24C-AAF1-1E91-7C54-49FF86A09CF9}"/>
              </a:ext>
            </a:extLst>
          </p:cNvPr>
          <p:cNvSpPr>
            <a:spLocks noGrp="1"/>
          </p:cNvSpPr>
          <p:nvPr>
            <p:ph sz="half" idx="27" hasCustomPrompt="1"/>
          </p:nvPr>
        </p:nvSpPr>
        <p:spPr>
          <a:xfrm>
            <a:off x="6457995" y="4296393"/>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
        <p:nvSpPr>
          <p:cNvPr id="60" name="Content Placeholder 3">
            <a:extLst>
              <a:ext uri="{FF2B5EF4-FFF2-40B4-BE49-F238E27FC236}">
                <a16:creationId xmlns:a16="http://schemas.microsoft.com/office/drawing/2014/main" id="{70A84A51-E4CC-E6FF-0A29-72AAAE55DD90}"/>
              </a:ext>
            </a:extLst>
          </p:cNvPr>
          <p:cNvSpPr>
            <a:spLocks noGrp="1"/>
          </p:cNvSpPr>
          <p:nvPr>
            <p:ph sz="half" idx="28" hasCustomPrompt="1"/>
          </p:nvPr>
        </p:nvSpPr>
        <p:spPr>
          <a:xfrm>
            <a:off x="9241098" y="4300021"/>
            <a:ext cx="1828799" cy="448092"/>
          </a:xfrm>
        </p:spPr>
        <p:txBody>
          <a:bodyPr anchor="ctr">
            <a:normAutofit/>
          </a:bodyPr>
          <a:lstStyle>
            <a:lvl1pPr marL="0" indent="0" algn="ctr">
              <a:buNone/>
              <a:defRPr sz="2000" b="1">
                <a:solidFill>
                  <a:schemeClr val="bg1"/>
                </a:solidFill>
                <a:latin typeface="Poppins SemiBold" panose="00000700000000000000" pitchFamily="2" charset="0"/>
                <a:cs typeface="Poppins SemiBold" panose="00000700000000000000" pitchFamily="2" charset="0"/>
              </a:defRPr>
            </a:lvl1pPr>
            <a:lvl2pPr>
              <a:defRPr sz="1800"/>
            </a:lvl2pPr>
            <a:lvl3pPr>
              <a:defRPr sz="1600"/>
            </a:lvl3pPr>
            <a:lvl4pPr>
              <a:defRPr sz="1400"/>
            </a:lvl4pPr>
            <a:lvl5pPr>
              <a:defRPr sz="1400"/>
            </a:lvl5pPr>
          </a:lstStyle>
          <a:p>
            <a:pPr lvl="0"/>
            <a:r>
              <a:rPr lang="en-US"/>
              <a:t>2021</a:t>
            </a:r>
          </a:p>
        </p:txBody>
      </p:sp>
    </p:spTree>
    <p:extLst>
      <p:ext uri="{BB962C8B-B14F-4D97-AF65-F5344CB8AC3E}">
        <p14:creationId xmlns:p14="http://schemas.microsoft.com/office/powerpoint/2010/main" val="1253701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B4118C-75B1-8A17-4FFA-2251854B3DC1}"/>
              </a:ext>
            </a:extLst>
          </p:cNvPr>
          <p:cNvSpPr/>
          <p:nvPr userDrawn="1"/>
        </p:nvSpPr>
        <p:spPr>
          <a:xfrm>
            <a:off x="0" y="1690688"/>
            <a:ext cx="6096000" cy="516731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B14030-03C8-8B08-2372-67744DA48E8B}"/>
              </a:ext>
            </a:extLst>
          </p:cNvPr>
          <p:cNvSpPr/>
          <p:nvPr userDrawn="1"/>
        </p:nvSpPr>
        <p:spPr>
          <a:xfrm>
            <a:off x="0" y="0"/>
            <a:ext cx="12192000" cy="1690688"/>
          </a:xfrm>
          <a:prstGeom prst="rect">
            <a:avLst/>
          </a:prstGeom>
          <a:gradFill flip="none" rotWithShape="1">
            <a:gsLst>
              <a:gs pos="0">
                <a:srgbClr val="9E1C64"/>
              </a:gs>
              <a:gs pos="10000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6EC94-D0AB-40B9-69BC-5167CABDA982}"/>
              </a:ext>
            </a:extLst>
          </p:cNvPr>
          <p:cNvSpPr>
            <a:spLocks noGrp="1"/>
          </p:cNvSpPr>
          <p:nvPr>
            <p:ph type="title"/>
          </p:nvPr>
        </p:nvSpPr>
        <p:spPr/>
        <p:txBody>
          <a:bodyPr/>
          <a:lstStyle>
            <a:lvl1pPr>
              <a:defRPr>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Date Placeholder 2">
            <a:extLst>
              <a:ext uri="{FF2B5EF4-FFF2-40B4-BE49-F238E27FC236}">
                <a16:creationId xmlns:a16="http://schemas.microsoft.com/office/drawing/2014/main" id="{27A477FA-6CFB-23B9-CEAC-ED7290F103F8}"/>
              </a:ext>
            </a:extLst>
          </p:cNvPr>
          <p:cNvSpPr>
            <a:spLocks noGrp="1"/>
          </p:cNvSpPr>
          <p:nvPr>
            <p:ph type="dt" sz="half" idx="10"/>
          </p:nvPr>
        </p:nvSpPr>
        <p:spPr/>
        <p:txBody>
          <a:bodyPr/>
          <a:lstStyle/>
          <a:p>
            <a:fld id="{EACBC4D0-E1AE-4A50-A4A1-6FD83E0A13FF}" type="datetime4">
              <a:rPr lang="en-US" smtClean="0"/>
              <a:t>October 7, 2025</a:t>
            </a:fld>
            <a:endParaRPr lang="en-US"/>
          </a:p>
        </p:txBody>
      </p:sp>
      <p:sp>
        <p:nvSpPr>
          <p:cNvPr id="5" name="Slide Number Placeholder 4">
            <a:extLst>
              <a:ext uri="{FF2B5EF4-FFF2-40B4-BE49-F238E27FC236}">
                <a16:creationId xmlns:a16="http://schemas.microsoft.com/office/drawing/2014/main" id="{846CE57D-CBB6-8643-4532-571638AD97F0}"/>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8" name="Text Placeholder 2">
            <a:extLst>
              <a:ext uri="{FF2B5EF4-FFF2-40B4-BE49-F238E27FC236}">
                <a16:creationId xmlns:a16="http://schemas.microsoft.com/office/drawing/2014/main" id="{A2B40266-F5DD-E88B-332F-2E534AA5ED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3">
            <a:extLst>
              <a:ext uri="{FF2B5EF4-FFF2-40B4-BE49-F238E27FC236}">
                <a16:creationId xmlns:a16="http://schemas.microsoft.com/office/drawing/2014/main" id="{B3806FC0-B03E-2F9A-6066-A28B8ADCA0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F9BA6C9-995D-F4A7-72BD-1D4F32FFEA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E4C23C30-3329-268B-89D4-0549347940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4397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DD4B79-77E7-7F79-5CB0-846391231F1B}"/>
              </a:ext>
            </a:extLst>
          </p:cNvPr>
          <p:cNvSpPr/>
          <p:nvPr userDrawn="1"/>
        </p:nvSpPr>
        <p:spPr>
          <a:xfrm>
            <a:off x="0" y="2156401"/>
            <a:ext cx="12192000" cy="333952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5A61F16-8604-7756-B6C5-3CDB25B69BDD}"/>
              </a:ext>
            </a:extLst>
          </p:cNvPr>
          <p:cNvSpPr>
            <a:spLocks noGrp="1"/>
          </p:cNvSpPr>
          <p:nvPr>
            <p:ph type="dt" sz="half" idx="10"/>
          </p:nvPr>
        </p:nvSpPr>
        <p:spPr/>
        <p:txBody>
          <a:bodyPr/>
          <a:lstStyle/>
          <a:p>
            <a:fld id="{43567C45-8BCE-46F6-A9C6-8280B1B0C874}" type="datetime4">
              <a:rPr lang="en-US" smtClean="0"/>
              <a:t>October 7, 2025</a:t>
            </a:fld>
            <a:endParaRPr lang="en-US"/>
          </a:p>
        </p:txBody>
      </p:sp>
      <p:sp>
        <p:nvSpPr>
          <p:cNvPr id="3" name="Footer Placeholder 2">
            <a:extLst>
              <a:ext uri="{FF2B5EF4-FFF2-40B4-BE49-F238E27FC236}">
                <a16:creationId xmlns:a16="http://schemas.microsoft.com/office/drawing/2014/main" id="{E73204FB-766D-DF31-D801-AB878C53277F}"/>
              </a:ext>
            </a:extLst>
          </p:cNvPr>
          <p:cNvSpPr>
            <a:spLocks noGrp="1"/>
          </p:cNvSpPr>
          <p:nvPr>
            <p:ph type="ftr" sz="quarter" idx="11"/>
          </p:nvPr>
        </p:nvSpPr>
        <p:spPr/>
        <p:txBody>
          <a:bodyPr/>
          <a:lstStyle/>
          <a:p>
            <a:r>
              <a:rPr lang="en-US"/>
              <a:t>Stellar MLS  |  We're For You</a:t>
            </a:r>
          </a:p>
        </p:txBody>
      </p:sp>
      <p:sp>
        <p:nvSpPr>
          <p:cNvPr id="4" name="Slide Number Placeholder 3">
            <a:extLst>
              <a:ext uri="{FF2B5EF4-FFF2-40B4-BE49-F238E27FC236}">
                <a16:creationId xmlns:a16="http://schemas.microsoft.com/office/drawing/2014/main" id="{BA46FD91-71B2-B058-9B3D-4362E32FC69D}"/>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5" name="Content Placeholder 2">
            <a:extLst>
              <a:ext uri="{FF2B5EF4-FFF2-40B4-BE49-F238E27FC236}">
                <a16:creationId xmlns:a16="http://schemas.microsoft.com/office/drawing/2014/main" id="{3ABF19D9-2E6B-7E89-0698-2949B836EC01}"/>
              </a:ext>
            </a:extLst>
          </p:cNvPr>
          <p:cNvSpPr>
            <a:spLocks noGrp="1"/>
          </p:cNvSpPr>
          <p:nvPr>
            <p:ph idx="1" hasCustomPrompt="1"/>
          </p:nvPr>
        </p:nvSpPr>
        <p:spPr>
          <a:xfrm>
            <a:off x="838200" y="2530475"/>
            <a:ext cx="10517188" cy="2466109"/>
          </a:xfrm>
          <a:noFill/>
          <a:ln>
            <a:noFill/>
          </a:ln>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This could be a quote</a:t>
            </a:r>
          </a:p>
        </p:txBody>
      </p:sp>
      <p:pic>
        <p:nvPicPr>
          <p:cNvPr id="7" name="Graphic 6" descr="Open quotation mark with solid fill">
            <a:extLst>
              <a:ext uri="{FF2B5EF4-FFF2-40B4-BE49-F238E27FC236}">
                <a16:creationId xmlns:a16="http://schemas.microsoft.com/office/drawing/2014/main" id="{09C3F180-7898-FC30-0D45-1D1215D0CF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3994" y="180541"/>
            <a:ext cx="2169824" cy="2169824"/>
          </a:xfrm>
          <a:prstGeom prst="rect">
            <a:avLst/>
          </a:prstGeom>
        </p:spPr>
      </p:pic>
    </p:spTree>
    <p:extLst>
      <p:ext uri="{BB962C8B-B14F-4D97-AF65-F5344CB8AC3E}">
        <p14:creationId xmlns:p14="http://schemas.microsoft.com/office/powerpoint/2010/main" val="2528244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DD4B79-77E7-7F79-5CB0-846391231F1B}"/>
              </a:ext>
            </a:extLst>
          </p:cNvPr>
          <p:cNvSpPr/>
          <p:nvPr userDrawn="1"/>
        </p:nvSpPr>
        <p:spPr>
          <a:xfrm>
            <a:off x="0" y="2156401"/>
            <a:ext cx="12192000" cy="3339523"/>
          </a:xfrm>
          <a:prstGeom prst="rect">
            <a:avLst/>
          </a:prstGeom>
          <a:gradFill flip="none" rotWithShape="1">
            <a:gsLst>
              <a:gs pos="0">
                <a:srgbClr val="430098"/>
              </a:gs>
              <a:gs pos="100000">
                <a:srgbClr val="9E1C6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5A61F16-8604-7756-B6C5-3CDB25B69BDD}"/>
              </a:ext>
            </a:extLst>
          </p:cNvPr>
          <p:cNvSpPr>
            <a:spLocks noGrp="1"/>
          </p:cNvSpPr>
          <p:nvPr>
            <p:ph type="dt" sz="half" idx="10"/>
          </p:nvPr>
        </p:nvSpPr>
        <p:spPr/>
        <p:txBody>
          <a:bodyPr/>
          <a:lstStyle/>
          <a:p>
            <a:fld id="{59ACC691-0B0D-4521-A17B-E3EC5451537E}" type="datetime4">
              <a:rPr lang="en-US" smtClean="0"/>
              <a:t>October 7, 2025</a:t>
            </a:fld>
            <a:endParaRPr lang="en-US"/>
          </a:p>
        </p:txBody>
      </p:sp>
      <p:sp>
        <p:nvSpPr>
          <p:cNvPr id="3" name="Footer Placeholder 2">
            <a:extLst>
              <a:ext uri="{FF2B5EF4-FFF2-40B4-BE49-F238E27FC236}">
                <a16:creationId xmlns:a16="http://schemas.microsoft.com/office/drawing/2014/main" id="{E73204FB-766D-DF31-D801-AB878C53277F}"/>
              </a:ext>
            </a:extLst>
          </p:cNvPr>
          <p:cNvSpPr>
            <a:spLocks noGrp="1"/>
          </p:cNvSpPr>
          <p:nvPr>
            <p:ph type="ftr" sz="quarter" idx="11"/>
          </p:nvPr>
        </p:nvSpPr>
        <p:spPr/>
        <p:txBody>
          <a:bodyPr/>
          <a:lstStyle/>
          <a:p>
            <a:r>
              <a:rPr lang="en-US"/>
              <a:t>Stellar MLS  |  We're For You</a:t>
            </a:r>
          </a:p>
        </p:txBody>
      </p:sp>
      <p:sp>
        <p:nvSpPr>
          <p:cNvPr id="4" name="Slide Number Placeholder 3">
            <a:extLst>
              <a:ext uri="{FF2B5EF4-FFF2-40B4-BE49-F238E27FC236}">
                <a16:creationId xmlns:a16="http://schemas.microsoft.com/office/drawing/2014/main" id="{BA46FD91-71B2-B058-9B3D-4362E32FC69D}"/>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5" name="Content Placeholder 2">
            <a:extLst>
              <a:ext uri="{FF2B5EF4-FFF2-40B4-BE49-F238E27FC236}">
                <a16:creationId xmlns:a16="http://schemas.microsoft.com/office/drawing/2014/main" id="{3ABF19D9-2E6B-7E89-0698-2949B836EC01}"/>
              </a:ext>
            </a:extLst>
          </p:cNvPr>
          <p:cNvSpPr>
            <a:spLocks noGrp="1"/>
          </p:cNvSpPr>
          <p:nvPr>
            <p:ph idx="1" hasCustomPrompt="1"/>
          </p:nvPr>
        </p:nvSpPr>
        <p:spPr>
          <a:xfrm>
            <a:off x="838200" y="2530475"/>
            <a:ext cx="10517188" cy="2466109"/>
          </a:xfrm>
          <a:noFill/>
          <a:ln>
            <a:noFill/>
          </a:ln>
        </p:spPr>
        <p:txBody>
          <a:bodyPr/>
          <a:lstStyle>
            <a:lvl1pPr marL="0" indent="0">
              <a:buNone/>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This could be a quote</a:t>
            </a:r>
          </a:p>
        </p:txBody>
      </p:sp>
      <p:pic>
        <p:nvPicPr>
          <p:cNvPr id="7" name="Graphic 6" descr="Open quotation mark with solid fill">
            <a:extLst>
              <a:ext uri="{FF2B5EF4-FFF2-40B4-BE49-F238E27FC236}">
                <a16:creationId xmlns:a16="http://schemas.microsoft.com/office/drawing/2014/main" id="{09C3F180-7898-FC30-0D45-1D1215D0CF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3994" y="180541"/>
            <a:ext cx="2169824" cy="2169824"/>
          </a:xfrm>
          <a:prstGeom prst="rect">
            <a:avLst/>
          </a:prstGeom>
        </p:spPr>
      </p:pic>
    </p:spTree>
    <p:extLst>
      <p:ext uri="{BB962C8B-B14F-4D97-AF65-F5344CB8AC3E}">
        <p14:creationId xmlns:p14="http://schemas.microsoft.com/office/powerpoint/2010/main" val="37450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DD4B79-77E7-7F79-5CB0-846391231F1B}"/>
              </a:ext>
            </a:extLst>
          </p:cNvPr>
          <p:cNvSpPr/>
          <p:nvPr userDrawn="1"/>
        </p:nvSpPr>
        <p:spPr>
          <a:xfrm>
            <a:off x="0" y="2156401"/>
            <a:ext cx="12192000" cy="3339523"/>
          </a:xfrm>
          <a:prstGeom prst="rect">
            <a:avLst/>
          </a:prstGeom>
          <a:gradFill flip="none" rotWithShape="1">
            <a:gsLst>
              <a:gs pos="0">
                <a:srgbClr val="9E1C64"/>
              </a:gs>
              <a:gs pos="100000">
                <a:srgbClr val="C57B6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5A61F16-8604-7756-B6C5-3CDB25B69BDD}"/>
              </a:ext>
            </a:extLst>
          </p:cNvPr>
          <p:cNvSpPr>
            <a:spLocks noGrp="1"/>
          </p:cNvSpPr>
          <p:nvPr>
            <p:ph type="dt" sz="half" idx="10"/>
          </p:nvPr>
        </p:nvSpPr>
        <p:spPr/>
        <p:txBody>
          <a:bodyPr/>
          <a:lstStyle/>
          <a:p>
            <a:fld id="{FB9448C0-1347-45C0-9D8D-32B7CA197B8A}" type="datetime4">
              <a:rPr lang="en-US" smtClean="0"/>
              <a:t>October 7, 2025</a:t>
            </a:fld>
            <a:endParaRPr lang="en-US"/>
          </a:p>
        </p:txBody>
      </p:sp>
      <p:sp>
        <p:nvSpPr>
          <p:cNvPr id="3" name="Footer Placeholder 2">
            <a:extLst>
              <a:ext uri="{FF2B5EF4-FFF2-40B4-BE49-F238E27FC236}">
                <a16:creationId xmlns:a16="http://schemas.microsoft.com/office/drawing/2014/main" id="{E73204FB-766D-DF31-D801-AB878C53277F}"/>
              </a:ext>
            </a:extLst>
          </p:cNvPr>
          <p:cNvSpPr>
            <a:spLocks noGrp="1"/>
          </p:cNvSpPr>
          <p:nvPr>
            <p:ph type="ftr" sz="quarter" idx="11"/>
          </p:nvPr>
        </p:nvSpPr>
        <p:spPr/>
        <p:txBody>
          <a:bodyPr/>
          <a:lstStyle/>
          <a:p>
            <a:r>
              <a:rPr lang="en-US"/>
              <a:t>Stellar MLS  |  We're For You</a:t>
            </a:r>
          </a:p>
        </p:txBody>
      </p:sp>
      <p:sp>
        <p:nvSpPr>
          <p:cNvPr id="4" name="Slide Number Placeholder 3">
            <a:extLst>
              <a:ext uri="{FF2B5EF4-FFF2-40B4-BE49-F238E27FC236}">
                <a16:creationId xmlns:a16="http://schemas.microsoft.com/office/drawing/2014/main" id="{BA46FD91-71B2-B058-9B3D-4362E32FC69D}"/>
              </a:ext>
            </a:extLst>
          </p:cNvPr>
          <p:cNvSpPr>
            <a:spLocks noGrp="1"/>
          </p:cNvSpPr>
          <p:nvPr>
            <p:ph type="sldNum" sz="quarter" idx="12"/>
          </p:nvPr>
        </p:nvSpPr>
        <p:spPr/>
        <p:txBody>
          <a:bodyPr/>
          <a:lstStyle/>
          <a:p>
            <a:fld id="{D55DCD93-C334-424B-8FF1-9551A21F8E30}" type="slidenum">
              <a:rPr lang="en-US" smtClean="0"/>
              <a:t>‹#›</a:t>
            </a:fld>
            <a:endParaRPr lang="en-US"/>
          </a:p>
        </p:txBody>
      </p:sp>
      <p:sp>
        <p:nvSpPr>
          <p:cNvPr id="5" name="Content Placeholder 2">
            <a:extLst>
              <a:ext uri="{FF2B5EF4-FFF2-40B4-BE49-F238E27FC236}">
                <a16:creationId xmlns:a16="http://schemas.microsoft.com/office/drawing/2014/main" id="{3ABF19D9-2E6B-7E89-0698-2949B836EC01}"/>
              </a:ext>
            </a:extLst>
          </p:cNvPr>
          <p:cNvSpPr>
            <a:spLocks noGrp="1"/>
          </p:cNvSpPr>
          <p:nvPr>
            <p:ph idx="1" hasCustomPrompt="1"/>
          </p:nvPr>
        </p:nvSpPr>
        <p:spPr>
          <a:xfrm>
            <a:off x="838200" y="2530475"/>
            <a:ext cx="10517188" cy="2466109"/>
          </a:xfrm>
          <a:noFill/>
          <a:ln>
            <a:noFill/>
          </a:ln>
        </p:spPr>
        <p:txBody>
          <a:bodyPr/>
          <a:lstStyle>
            <a:lvl1pPr marL="0" indent="0">
              <a:buNone/>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This could be a quote</a:t>
            </a:r>
          </a:p>
        </p:txBody>
      </p:sp>
      <p:pic>
        <p:nvPicPr>
          <p:cNvPr id="7" name="Graphic 6" descr="Open quotation mark with solid fill">
            <a:extLst>
              <a:ext uri="{FF2B5EF4-FFF2-40B4-BE49-F238E27FC236}">
                <a16:creationId xmlns:a16="http://schemas.microsoft.com/office/drawing/2014/main" id="{09C3F180-7898-FC30-0D45-1D1215D0CF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23994" y="180541"/>
            <a:ext cx="2169824" cy="2169824"/>
          </a:xfrm>
          <a:prstGeom prst="rect">
            <a:avLst/>
          </a:prstGeom>
        </p:spPr>
      </p:pic>
    </p:spTree>
    <p:extLst>
      <p:ext uri="{BB962C8B-B14F-4D97-AF65-F5344CB8AC3E}">
        <p14:creationId xmlns:p14="http://schemas.microsoft.com/office/powerpoint/2010/main" val="714257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A0BF72-A80D-727E-0447-2ED66EAA4D04}"/>
              </a:ext>
            </a:extLst>
          </p:cNvPr>
          <p:cNvSpPr/>
          <p:nvPr userDrawn="1"/>
        </p:nvSpPr>
        <p:spPr>
          <a:xfrm>
            <a:off x="0" y="0"/>
            <a:ext cx="5001370" cy="6858000"/>
          </a:xfrm>
          <a:prstGeom prst="rect">
            <a:avLst/>
          </a:prstGeom>
          <a:gradFill flip="none" rotWithShape="1">
            <a:gsLst>
              <a:gs pos="100000">
                <a:srgbClr val="1B71C0"/>
              </a:gs>
              <a:gs pos="0">
                <a:srgbClr val="43009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289B0-1A72-40FF-41E9-7FB18EB96352}"/>
              </a:ext>
            </a:extLst>
          </p:cNvPr>
          <p:cNvSpPr>
            <a:spLocks noGrp="1"/>
          </p:cNvSpPr>
          <p:nvPr>
            <p:ph type="title"/>
          </p:nvPr>
        </p:nvSpPr>
        <p:spPr>
          <a:xfrm>
            <a:off x="497881" y="457200"/>
            <a:ext cx="3932237" cy="2971800"/>
          </a:xfrm>
        </p:spPr>
        <p:txBody>
          <a:bodyPr anchor="b"/>
          <a:lstStyle>
            <a:lvl1pPr>
              <a:defRPr sz="32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F24C16F-B9DB-C31D-5111-F34A571F1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70ECE-D2B5-220A-2893-32E6863683F4}"/>
              </a:ext>
            </a:extLst>
          </p:cNvPr>
          <p:cNvSpPr>
            <a:spLocks noGrp="1"/>
          </p:cNvSpPr>
          <p:nvPr>
            <p:ph type="body" sz="half" idx="2"/>
          </p:nvPr>
        </p:nvSpPr>
        <p:spPr>
          <a:xfrm>
            <a:off x="497881" y="3538330"/>
            <a:ext cx="3932237" cy="233065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E55236-C585-42C0-6B86-18E86616445C}"/>
              </a:ext>
            </a:extLst>
          </p:cNvPr>
          <p:cNvSpPr>
            <a:spLocks noGrp="1"/>
          </p:cNvSpPr>
          <p:nvPr>
            <p:ph type="dt" sz="half" idx="10"/>
          </p:nvPr>
        </p:nvSpPr>
        <p:spPr>
          <a:xfrm>
            <a:off x="497881" y="6356350"/>
            <a:ext cx="2743200" cy="365125"/>
          </a:xfrm>
        </p:spPr>
        <p:txBody>
          <a:bodyPr/>
          <a:lstStyle>
            <a:lvl1pPr>
              <a:defRPr>
                <a:solidFill>
                  <a:schemeClr val="bg1"/>
                </a:solidFill>
              </a:defRPr>
            </a:lvl1pPr>
          </a:lstStyle>
          <a:p>
            <a:fld id="{6A8F1889-C3FD-45C6-8A33-B3268CDCEFE5}" type="datetime4">
              <a:rPr lang="en-US" smtClean="0"/>
              <a:t>October 7, 2025</a:t>
            </a:fld>
            <a:endParaRPr lang="en-US"/>
          </a:p>
        </p:txBody>
      </p:sp>
      <p:sp>
        <p:nvSpPr>
          <p:cNvPr id="7" name="Slide Number Placeholder 6">
            <a:extLst>
              <a:ext uri="{FF2B5EF4-FFF2-40B4-BE49-F238E27FC236}">
                <a16:creationId xmlns:a16="http://schemas.microsoft.com/office/drawing/2014/main" id="{14486E29-A5B0-8E5F-3403-F75CC19FB36E}"/>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52977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A0BF72-A80D-727E-0447-2ED66EAA4D04}"/>
              </a:ext>
            </a:extLst>
          </p:cNvPr>
          <p:cNvSpPr/>
          <p:nvPr userDrawn="1"/>
        </p:nvSpPr>
        <p:spPr>
          <a:xfrm>
            <a:off x="0" y="0"/>
            <a:ext cx="5001370" cy="6858000"/>
          </a:xfrm>
          <a:prstGeom prst="rect">
            <a:avLst/>
          </a:prstGeom>
          <a:gradFill flip="none" rotWithShape="1">
            <a:gsLst>
              <a:gs pos="100000">
                <a:srgbClr val="9E1C64"/>
              </a:gs>
              <a:gs pos="0">
                <a:srgbClr val="430098"/>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289B0-1A72-40FF-41E9-7FB18EB96352}"/>
              </a:ext>
            </a:extLst>
          </p:cNvPr>
          <p:cNvSpPr>
            <a:spLocks noGrp="1"/>
          </p:cNvSpPr>
          <p:nvPr>
            <p:ph type="title"/>
          </p:nvPr>
        </p:nvSpPr>
        <p:spPr>
          <a:xfrm>
            <a:off x="497881" y="457200"/>
            <a:ext cx="3932237" cy="2971800"/>
          </a:xfrm>
        </p:spPr>
        <p:txBody>
          <a:bodyPr anchor="b"/>
          <a:lstStyle>
            <a:lvl1pPr>
              <a:defRPr sz="32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F24C16F-B9DB-C31D-5111-F34A571F1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70ECE-D2B5-220A-2893-32E6863683F4}"/>
              </a:ext>
            </a:extLst>
          </p:cNvPr>
          <p:cNvSpPr>
            <a:spLocks noGrp="1"/>
          </p:cNvSpPr>
          <p:nvPr>
            <p:ph type="body" sz="half" idx="2"/>
          </p:nvPr>
        </p:nvSpPr>
        <p:spPr>
          <a:xfrm>
            <a:off x="497881" y="3538330"/>
            <a:ext cx="3932237" cy="233065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E55236-C585-42C0-6B86-18E86616445C}"/>
              </a:ext>
            </a:extLst>
          </p:cNvPr>
          <p:cNvSpPr>
            <a:spLocks noGrp="1"/>
          </p:cNvSpPr>
          <p:nvPr>
            <p:ph type="dt" sz="half" idx="10"/>
          </p:nvPr>
        </p:nvSpPr>
        <p:spPr>
          <a:xfrm>
            <a:off x="497881" y="6356350"/>
            <a:ext cx="2743200" cy="365125"/>
          </a:xfrm>
        </p:spPr>
        <p:txBody>
          <a:bodyPr/>
          <a:lstStyle>
            <a:lvl1pPr>
              <a:defRPr>
                <a:solidFill>
                  <a:schemeClr val="bg1"/>
                </a:solidFill>
              </a:defRPr>
            </a:lvl1pPr>
          </a:lstStyle>
          <a:p>
            <a:fld id="{35E61F72-19DA-4B03-9511-E8EFA32D5D45}" type="datetime4">
              <a:rPr lang="en-US" smtClean="0"/>
              <a:t>October 7, 2025</a:t>
            </a:fld>
            <a:endParaRPr lang="en-US"/>
          </a:p>
        </p:txBody>
      </p:sp>
      <p:sp>
        <p:nvSpPr>
          <p:cNvPr id="7" name="Slide Number Placeholder 6">
            <a:extLst>
              <a:ext uri="{FF2B5EF4-FFF2-40B4-BE49-F238E27FC236}">
                <a16:creationId xmlns:a16="http://schemas.microsoft.com/office/drawing/2014/main" id="{14486E29-A5B0-8E5F-3403-F75CC19FB36E}"/>
              </a:ext>
            </a:extLst>
          </p:cNvPr>
          <p:cNvSpPr>
            <a:spLocks noGrp="1"/>
          </p:cNvSpPr>
          <p:nvPr>
            <p:ph type="sldNum" sz="quarter" idx="12"/>
          </p:nvPr>
        </p:nvSpPr>
        <p:spPr/>
        <p:txBody>
          <a:bodyPr/>
          <a:lstStyle/>
          <a:p>
            <a:fld id="{D55DCD93-C334-424B-8FF1-9551A21F8E30}" type="slidenum">
              <a:rPr lang="en-US" smtClean="0"/>
              <a:t>‹#›</a:t>
            </a:fld>
            <a:endParaRPr lang="en-US"/>
          </a:p>
        </p:txBody>
      </p:sp>
      <p:pic>
        <p:nvPicPr>
          <p:cNvPr id="9" name="Picture 8" descr="A white text on a black background&#10;&#10;Description automatically generated">
            <a:extLst>
              <a:ext uri="{FF2B5EF4-FFF2-40B4-BE49-F238E27FC236}">
                <a16:creationId xmlns:a16="http://schemas.microsoft.com/office/drawing/2014/main" id="{FEBF76C5-EFD5-210F-12CA-6080762B37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7881" y="1629324"/>
            <a:ext cx="2429229" cy="627551"/>
          </a:xfrm>
          <a:prstGeom prst="rect">
            <a:avLst/>
          </a:prstGeom>
        </p:spPr>
      </p:pic>
    </p:spTree>
    <p:extLst>
      <p:ext uri="{BB962C8B-B14F-4D97-AF65-F5344CB8AC3E}">
        <p14:creationId xmlns:p14="http://schemas.microsoft.com/office/powerpoint/2010/main" val="442144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A0BF72-A80D-727E-0447-2ED66EAA4D04}"/>
              </a:ext>
            </a:extLst>
          </p:cNvPr>
          <p:cNvSpPr/>
          <p:nvPr userDrawn="1"/>
        </p:nvSpPr>
        <p:spPr>
          <a:xfrm>
            <a:off x="0" y="0"/>
            <a:ext cx="5001370" cy="6858000"/>
          </a:xfrm>
          <a:prstGeom prst="rect">
            <a:avLst/>
          </a:prstGeom>
          <a:gradFill flip="none" rotWithShape="1">
            <a:gsLst>
              <a:gs pos="0">
                <a:srgbClr val="D39E64"/>
              </a:gs>
              <a:gs pos="100000">
                <a:srgbClr val="9E1C64"/>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289B0-1A72-40FF-41E9-7FB18EB96352}"/>
              </a:ext>
            </a:extLst>
          </p:cNvPr>
          <p:cNvSpPr>
            <a:spLocks noGrp="1"/>
          </p:cNvSpPr>
          <p:nvPr>
            <p:ph type="title"/>
          </p:nvPr>
        </p:nvSpPr>
        <p:spPr>
          <a:xfrm>
            <a:off x="497881" y="457200"/>
            <a:ext cx="3932237" cy="2971800"/>
          </a:xfrm>
        </p:spPr>
        <p:txBody>
          <a:bodyPr anchor="b"/>
          <a:lstStyle>
            <a:lvl1pPr>
              <a:defRPr sz="320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F24C16F-B9DB-C31D-5111-F34A571F1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70ECE-D2B5-220A-2893-32E6863683F4}"/>
              </a:ext>
            </a:extLst>
          </p:cNvPr>
          <p:cNvSpPr>
            <a:spLocks noGrp="1"/>
          </p:cNvSpPr>
          <p:nvPr>
            <p:ph type="body" sz="half" idx="2"/>
          </p:nvPr>
        </p:nvSpPr>
        <p:spPr>
          <a:xfrm>
            <a:off x="497881" y="3538330"/>
            <a:ext cx="3932237" cy="233065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E55236-C585-42C0-6B86-18E86616445C}"/>
              </a:ext>
            </a:extLst>
          </p:cNvPr>
          <p:cNvSpPr>
            <a:spLocks noGrp="1"/>
          </p:cNvSpPr>
          <p:nvPr>
            <p:ph type="dt" sz="half" idx="10"/>
          </p:nvPr>
        </p:nvSpPr>
        <p:spPr>
          <a:xfrm>
            <a:off x="497881" y="6356350"/>
            <a:ext cx="2743200" cy="365125"/>
          </a:xfrm>
        </p:spPr>
        <p:txBody>
          <a:bodyPr/>
          <a:lstStyle>
            <a:lvl1pPr>
              <a:defRPr>
                <a:solidFill>
                  <a:schemeClr val="bg1"/>
                </a:solidFill>
              </a:defRPr>
            </a:lvl1pPr>
          </a:lstStyle>
          <a:p>
            <a:fld id="{4218F001-66FC-4ADD-8FD8-56AF415BECBD}" type="datetime4">
              <a:rPr lang="en-US" smtClean="0"/>
              <a:t>October 7, 2025</a:t>
            </a:fld>
            <a:endParaRPr lang="en-US"/>
          </a:p>
        </p:txBody>
      </p:sp>
      <p:sp>
        <p:nvSpPr>
          <p:cNvPr id="7" name="Slide Number Placeholder 6">
            <a:extLst>
              <a:ext uri="{FF2B5EF4-FFF2-40B4-BE49-F238E27FC236}">
                <a16:creationId xmlns:a16="http://schemas.microsoft.com/office/drawing/2014/main" id="{14486E29-A5B0-8E5F-3403-F75CC19FB36E}"/>
              </a:ext>
            </a:extLst>
          </p:cNvPr>
          <p:cNvSpPr>
            <a:spLocks noGrp="1"/>
          </p:cNvSpPr>
          <p:nvPr>
            <p:ph type="sldNum" sz="quarter" idx="12"/>
          </p:nvPr>
        </p:nvSpPr>
        <p:spPr/>
        <p:txBody>
          <a:bodyPr/>
          <a:lstStyle/>
          <a:p>
            <a:fld id="{D55DCD93-C334-424B-8FF1-9551A21F8E30}" type="slidenum">
              <a:rPr lang="en-US" smtClean="0"/>
              <a:t>‹#›</a:t>
            </a:fld>
            <a:endParaRPr lang="en-US"/>
          </a:p>
        </p:txBody>
      </p:sp>
      <p:pic>
        <p:nvPicPr>
          <p:cNvPr id="9" name="Picture 8" descr="A white text on a black background&#10;&#10;Description automatically generated">
            <a:extLst>
              <a:ext uri="{FF2B5EF4-FFF2-40B4-BE49-F238E27FC236}">
                <a16:creationId xmlns:a16="http://schemas.microsoft.com/office/drawing/2014/main" id="{FEBF76C5-EFD5-210F-12CA-6080762B37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7881" y="1629324"/>
            <a:ext cx="2429229" cy="627551"/>
          </a:xfrm>
          <a:prstGeom prst="rect">
            <a:avLst/>
          </a:prstGeom>
        </p:spPr>
      </p:pic>
    </p:spTree>
    <p:extLst>
      <p:ext uri="{BB962C8B-B14F-4D97-AF65-F5344CB8AC3E}">
        <p14:creationId xmlns:p14="http://schemas.microsoft.com/office/powerpoint/2010/main" val="2001046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F3C343-6F4F-02BD-4054-4FCC492C6B49}"/>
              </a:ext>
            </a:extLst>
          </p:cNvPr>
          <p:cNvSpPr/>
          <p:nvPr userDrawn="1"/>
        </p:nvSpPr>
        <p:spPr>
          <a:xfrm>
            <a:off x="0" y="6230841"/>
            <a:ext cx="12192000" cy="6271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9C0385-F6FA-7466-DA5C-F9A2C0D43744}"/>
              </a:ext>
            </a:extLst>
          </p:cNvPr>
          <p:cNvSpPr>
            <a:spLocks noGrp="1"/>
          </p:cNvSpPr>
          <p:nvPr>
            <p:ph type="title"/>
          </p:nvPr>
        </p:nvSpPr>
        <p:spPr>
          <a:xfrm>
            <a:off x="839788" y="457200"/>
            <a:ext cx="3932237" cy="1600200"/>
          </a:xfrm>
        </p:spPr>
        <p:txBody>
          <a:bodyPr anchor="b"/>
          <a:lstStyle>
            <a:lvl1pPr>
              <a:defRPr sz="3200">
                <a:solidFill>
                  <a:srgbClr val="430098"/>
                </a:solid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3" name="Picture Placeholder 2">
            <a:extLst>
              <a:ext uri="{FF2B5EF4-FFF2-40B4-BE49-F238E27FC236}">
                <a16:creationId xmlns:a16="http://schemas.microsoft.com/office/drawing/2014/main" id="{8B0DE4AA-2B58-4958-AC4B-24EB3D852A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3CCABF1-2923-EF2C-7F79-B02CD75AE4DD}"/>
              </a:ext>
            </a:extLst>
          </p:cNvPr>
          <p:cNvSpPr>
            <a:spLocks noGrp="1"/>
          </p:cNvSpPr>
          <p:nvPr>
            <p:ph type="body" sz="half" idx="2"/>
          </p:nvPr>
        </p:nvSpPr>
        <p:spPr>
          <a:xfrm>
            <a:off x="839788" y="2272144"/>
            <a:ext cx="3932237" cy="35968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A2C45-8E79-0B59-3DDB-075350089707}"/>
              </a:ext>
            </a:extLst>
          </p:cNvPr>
          <p:cNvSpPr>
            <a:spLocks noGrp="1"/>
          </p:cNvSpPr>
          <p:nvPr>
            <p:ph type="dt" sz="half" idx="10"/>
          </p:nvPr>
        </p:nvSpPr>
        <p:spPr/>
        <p:txBody>
          <a:bodyPr/>
          <a:lstStyle/>
          <a:p>
            <a:fld id="{84E963F7-8D76-4AF6-9C71-625DF9E1DBDB}" type="datetime4">
              <a:rPr lang="en-US" smtClean="0"/>
              <a:t>October 7, 2025</a:t>
            </a:fld>
            <a:endParaRPr lang="en-US"/>
          </a:p>
        </p:txBody>
      </p:sp>
      <p:sp>
        <p:nvSpPr>
          <p:cNvPr id="6" name="Footer Placeholder 5">
            <a:extLst>
              <a:ext uri="{FF2B5EF4-FFF2-40B4-BE49-F238E27FC236}">
                <a16:creationId xmlns:a16="http://schemas.microsoft.com/office/drawing/2014/main" id="{B6BEC139-4AB6-7E7D-BD73-8C38566F063D}"/>
              </a:ext>
            </a:extLst>
          </p:cNvPr>
          <p:cNvSpPr>
            <a:spLocks noGrp="1"/>
          </p:cNvSpPr>
          <p:nvPr>
            <p:ph type="ftr" sz="quarter" idx="11"/>
          </p:nvPr>
        </p:nvSpPr>
        <p:spPr/>
        <p:txBody>
          <a:bodyPr/>
          <a:lstStyle/>
          <a:p>
            <a:r>
              <a:rPr lang="en-US"/>
              <a:t>Stellar MLS  |  We're For You</a:t>
            </a:r>
          </a:p>
        </p:txBody>
      </p:sp>
      <p:sp>
        <p:nvSpPr>
          <p:cNvPr id="7" name="Slide Number Placeholder 6">
            <a:extLst>
              <a:ext uri="{FF2B5EF4-FFF2-40B4-BE49-F238E27FC236}">
                <a16:creationId xmlns:a16="http://schemas.microsoft.com/office/drawing/2014/main" id="{7AFF3778-BEB5-BA63-5C0D-B387A4D540A7}"/>
              </a:ext>
            </a:extLst>
          </p:cNvPr>
          <p:cNvSpPr>
            <a:spLocks noGrp="1"/>
          </p:cNvSpPr>
          <p:nvPr>
            <p:ph type="sldNum" sz="quarter" idx="12"/>
          </p:nvPr>
        </p:nvSpPr>
        <p:spPr/>
        <p:txBody>
          <a:bodyPr/>
          <a:lstStyle/>
          <a:p>
            <a:fld id="{D55DCD93-C334-424B-8FF1-9551A21F8E30}" type="slidenum">
              <a:rPr lang="en-US" smtClean="0"/>
              <a:t>‹#›</a:t>
            </a:fld>
            <a:endParaRPr lang="en-US"/>
          </a:p>
        </p:txBody>
      </p:sp>
    </p:spTree>
    <p:extLst>
      <p:ext uri="{BB962C8B-B14F-4D97-AF65-F5344CB8AC3E}">
        <p14:creationId xmlns:p14="http://schemas.microsoft.com/office/powerpoint/2010/main" val="3030307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FInal Thank You">
    <p:bg>
      <p:bgPr>
        <a:gradFill>
          <a:gsLst>
            <a:gs pos="0">
              <a:srgbClr val="00BCDA"/>
            </a:gs>
            <a:gs pos="84000">
              <a:srgbClr val="430098"/>
            </a:gs>
          </a:gsLst>
          <a:lin ang="135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2973D-8E24-9E1A-D809-2375A4D0BE91}"/>
              </a:ext>
            </a:extLst>
          </p:cNvPr>
          <p:cNvSpPr>
            <a:spLocks noGrp="1"/>
          </p:cNvSpPr>
          <p:nvPr>
            <p:ph type="ctrTitle" hasCustomPrompt="1"/>
          </p:nvPr>
        </p:nvSpPr>
        <p:spPr>
          <a:xfrm>
            <a:off x="838200" y="4003344"/>
            <a:ext cx="9829800" cy="984926"/>
          </a:xfrm>
        </p:spPr>
        <p:txBody>
          <a:bodyPr anchor="t"/>
          <a:lstStyle>
            <a:lvl1pPr algn="l">
              <a:defRPr sz="6000">
                <a:solidFill>
                  <a:schemeClr val="bg1"/>
                </a:solidFill>
                <a:latin typeface="Poppins SemiBold" panose="00000700000000000000" pitchFamily="2" charset="0"/>
                <a:cs typeface="Poppins SemiBold" panose="00000700000000000000" pitchFamily="2" charset="0"/>
              </a:defRPr>
            </a:lvl1pPr>
          </a:lstStyle>
          <a:p>
            <a:r>
              <a:rPr lang="en-US"/>
              <a:t>Thank You!</a:t>
            </a:r>
          </a:p>
        </p:txBody>
      </p:sp>
      <p:sp>
        <p:nvSpPr>
          <p:cNvPr id="3" name="Subtitle 2">
            <a:extLst>
              <a:ext uri="{FF2B5EF4-FFF2-40B4-BE49-F238E27FC236}">
                <a16:creationId xmlns:a16="http://schemas.microsoft.com/office/drawing/2014/main" id="{CFABCE15-F550-1874-0FCB-E5514DB2F059}"/>
              </a:ext>
            </a:extLst>
          </p:cNvPr>
          <p:cNvSpPr>
            <a:spLocks noGrp="1"/>
          </p:cNvSpPr>
          <p:nvPr>
            <p:ph type="subTitle" idx="1" hasCustomPrompt="1"/>
          </p:nvPr>
        </p:nvSpPr>
        <p:spPr>
          <a:xfrm>
            <a:off x="838200" y="5112028"/>
            <a:ext cx="9829800" cy="500958"/>
          </a:xfrm>
        </p:spPr>
        <p:txBody>
          <a:bodyPr anchor="t">
            <a:normAutofit/>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4" name="Date Placeholder 3">
            <a:extLst>
              <a:ext uri="{FF2B5EF4-FFF2-40B4-BE49-F238E27FC236}">
                <a16:creationId xmlns:a16="http://schemas.microsoft.com/office/drawing/2014/main" id="{24A1E4EA-45DB-AA2F-10F6-0970F3E56C8E}"/>
              </a:ext>
            </a:extLst>
          </p:cNvPr>
          <p:cNvSpPr>
            <a:spLocks noGrp="1"/>
          </p:cNvSpPr>
          <p:nvPr>
            <p:ph type="dt" sz="half" idx="10"/>
          </p:nvPr>
        </p:nvSpPr>
        <p:spPr>
          <a:xfrm>
            <a:off x="838200" y="5857233"/>
            <a:ext cx="2743200" cy="365125"/>
          </a:xfrm>
        </p:spPr>
        <p:txBody>
          <a:bodyPr/>
          <a:lstStyle>
            <a:lvl1pPr>
              <a:defRPr>
                <a:solidFill>
                  <a:schemeClr val="bg1"/>
                </a:solidFill>
              </a:defRPr>
            </a:lvl1pPr>
          </a:lstStyle>
          <a:p>
            <a:fld id="{AD4CA95C-D9A3-41E4-8EF1-63E9398E1327}" type="datetime4">
              <a:rPr lang="en-US" smtClean="0"/>
              <a:t>October 7, 2025</a:t>
            </a:fld>
            <a:endParaRPr lang="en-US"/>
          </a:p>
        </p:txBody>
      </p:sp>
      <p:pic>
        <p:nvPicPr>
          <p:cNvPr id="5" name="Picture 4" descr="A blue and purple arrows in a circle&#10;&#10;AI-generated content may be incorrect.">
            <a:extLst>
              <a:ext uri="{FF2B5EF4-FFF2-40B4-BE49-F238E27FC236}">
                <a16:creationId xmlns:a16="http://schemas.microsoft.com/office/drawing/2014/main" id="{A17802AF-CA6A-D986-BC05-3CA993605EF8}"/>
              </a:ext>
            </a:extLst>
          </p:cNvPr>
          <p:cNvPicPr>
            <a:picLocks noChangeAspect="1"/>
          </p:cNvPicPr>
          <p:nvPr userDrawn="1"/>
        </p:nvPicPr>
        <p:blipFill>
          <a:blip r:embed="rId2">
            <a:extLst>
              <a:ext uri="{28A0092B-C50C-407E-A947-70E740481C1C}">
                <a14:useLocalDpi xmlns:a14="http://schemas.microsoft.com/office/drawing/2010/main" val="0"/>
              </a:ext>
            </a:extLst>
          </a:blip>
          <a:srcRect r="39096" b="43116"/>
          <a:stretch/>
        </p:blipFill>
        <p:spPr>
          <a:xfrm>
            <a:off x="6584372" y="1620568"/>
            <a:ext cx="5607628" cy="5237432"/>
          </a:xfrm>
          <a:prstGeom prst="rect">
            <a:avLst/>
          </a:prstGeom>
        </p:spPr>
      </p:pic>
      <p:pic>
        <p:nvPicPr>
          <p:cNvPr id="6" name="Picture 5" descr="A black and white logo&#10;&#10;AI-generated content may be incorrect.">
            <a:extLst>
              <a:ext uri="{FF2B5EF4-FFF2-40B4-BE49-F238E27FC236}">
                <a16:creationId xmlns:a16="http://schemas.microsoft.com/office/drawing/2014/main" id="{E71F39C8-6A17-6A76-24A8-B17369A2D2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644212"/>
            <a:ext cx="3812617" cy="1037754"/>
          </a:xfrm>
          <a:prstGeom prst="rect">
            <a:avLst/>
          </a:prstGeom>
        </p:spPr>
      </p:pic>
    </p:spTree>
    <p:extLst>
      <p:ext uri="{BB962C8B-B14F-4D97-AF65-F5344CB8AC3E}">
        <p14:creationId xmlns:p14="http://schemas.microsoft.com/office/powerpoint/2010/main" val="32208595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nd Sing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D0FD6-5088-EF4D-998F-EC88DD962106}"/>
              </a:ext>
            </a:extLst>
          </p:cNvPr>
          <p:cNvSpPr/>
          <p:nvPr userDrawn="1"/>
        </p:nvSpPr>
        <p:spPr>
          <a:xfrm>
            <a:off x="-6350" y="6430434"/>
            <a:ext cx="12192001" cy="4275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351"/>
          </a:p>
        </p:txBody>
      </p:sp>
      <p:cxnSp>
        <p:nvCxnSpPr>
          <p:cNvPr id="7" name="Straight Connector 6">
            <a:extLst>
              <a:ext uri="{FF2B5EF4-FFF2-40B4-BE49-F238E27FC236}">
                <a16:creationId xmlns:a16="http://schemas.microsoft.com/office/drawing/2014/main" id="{EDB7B381-4CE3-704D-84C0-3920FDBF684B}"/>
              </a:ext>
            </a:extLst>
          </p:cNvPr>
          <p:cNvCxnSpPr/>
          <p:nvPr/>
        </p:nvCxnSpPr>
        <p:spPr>
          <a:xfrm>
            <a:off x="770467" y="1274233"/>
            <a:ext cx="105156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709294" y="578165"/>
            <a:ext cx="10647047" cy="671515"/>
          </a:xfrm>
        </p:spPr>
        <p:txBody>
          <a:bodyPr>
            <a:noAutofit/>
          </a:bodyPr>
          <a:lstStyle>
            <a:lvl1pPr marL="0" indent="0">
              <a:lnSpc>
                <a:spcPts val="4820"/>
              </a:lnSpc>
              <a:spcBef>
                <a:spcPts val="0"/>
              </a:spcBef>
              <a:buNone/>
              <a:defRPr sz="4267" b="0" cap="all" baseline="0">
                <a:solidFill>
                  <a:schemeClr val="accent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28" name="Picture Placeholder 3">
            <a:extLst>
              <a:ext uri="{FF2B5EF4-FFF2-40B4-BE49-F238E27FC236}">
                <a16:creationId xmlns:a16="http://schemas.microsoft.com/office/drawing/2014/main" id="{77812102-EF6B-B14B-8CC4-C2D059291DD6}"/>
              </a:ext>
            </a:extLst>
          </p:cNvPr>
          <p:cNvSpPr>
            <a:spLocks noGrp="1"/>
          </p:cNvSpPr>
          <p:nvPr>
            <p:ph type="pic" sz="quarter" idx="21"/>
          </p:nvPr>
        </p:nvSpPr>
        <p:spPr>
          <a:xfrm>
            <a:off x="7955917" y="1584961"/>
            <a:ext cx="3330575" cy="4335865"/>
          </a:xfrm>
        </p:spPr>
        <p:txBody>
          <a:bodyPr/>
          <a:lstStyle/>
          <a:p>
            <a:pPr lvl="0"/>
            <a:r>
              <a:rPr lang="en-US" noProof="0"/>
              <a:t>Click icon to add picture</a:t>
            </a:r>
          </a:p>
        </p:txBody>
      </p:sp>
      <p:sp>
        <p:nvSpPr>
          <p:cNvPr id="6" name="Text Placeholder 5">
            <a:extLst>
              <a:ext uri="{FF2B5EF4-FFF2-40B4-BE49-F238E27FC236}">
                <a16:creationId xmlns:a16="http://schemas.microsoft.com/office/drawing/2014/main" id="{F53ED116-1B02-2942-BCA4-946710E78C7F}"/>
              </a:ext>
            </a:extLst>
          </p:cNvPr>
          <p:cNvSpPr>
            <a:spLocks noGrp="1"/>
          </p:cNvSpPr>
          <p:nvPr>
            <p:ph type="body" sz="quarter" idx="22"/>
          </p:nvPr>
        </p:nvSpPr>
        <p:spPr>
          <a:xfrm>
            <a:off x="770468" y="1584455"/>
            <a:ext cx="7014633" cy="433586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12">
            <a:extLst>
              <a:ext uri="{FF2B5EF4-FFF2-40B4-BE49-F238E27FC236}">
                <a16:creationId xmlns:a16="http://schemas.microsoft.com/office/drawing/2014/main" id="{9C720334-BAE8-B140-80CF-1734903DBAC8}"/>
              </a:ext>
            </a:extLst>
          </p:cNvPr>
          <p:cNvSpPr>
            <a:spLocks noGrp="1"/>
          </p:cNvSpPr>
          <p:nvPr>
            <p:ph type="dt" sz="half" idx="23"/>
          </p:nvPr>
        </p:nvSpPr>
        <p:spPr>
          <a:xfrm>
            <a:off x="8707967" y="6430434"/>
            <a:ext cx="1837267" cy="427567"/>
          </a:xfrm>
        </p:spPr>
        <p:txBody>
          <a:bodyPr/>
          <a:lstStyle>
            <a:lvl1pPr algn="r">
              <a:defRPr smtClean="0">
                <a:solidFill>
                  <a:schemeClr val="bg1"/>
                </a:solidFill>
              </a:defRPr>
            </a:lvl1pPr>
          </a:lstStyle>
          <a:p>
            <a:pPr>
              <a:defRPr/>
            </a:pPr>
            <a:fld id="{F07BFAF0-2138-4BFD-8CA5-2E3646BE213A}" type="datetime4">
              <a:rPr lang="en-US" smtClean="0"/>
              <a:t>October 7, 2025</a:t>
            </a:fld>
            <a:endParaRPr lang="en-US"/>
          </a:p>
        </p:txBody>
      </p:sp>
      <p:sp>
        <p:nvSpPr>
          <p:cNvPr id="10" name="Slide Number Placeholder 14">
            <a:extLst>
              <a:ext uri="{FF2B5EF4-FFF2-40B4-BE49-F238E27FC236}">
                <a16:creationId xmlns:a16="http://schemas.microsoft.com/office/drawing/2014/main" id="{6AD28353-CCDE-BD47-9987-C9FCB735759E}"/>
              </a:ext>
            </a:extLst>
          </p:cNvPr>
          <p:cNvSpPr>
            <a:spLocks noGrp="1"/>
          </p:cNvSpPr>
          <p:nvPr>
            <p:ph type="sldNum" sz="quarter" idx="25"/>
          </p:nvPr>
        </p:nvSpPr>
        <p:spPr>
          <a:xfrm>
            <a:off x="10653184" y="6430434"/>
            <a:ext cx="702733" cy="427567"/>
          </a:xfrm>
          <a:solidFill>
            <a:schemeClr val="accent2"/>
          </a:solidFill>
        </p:spPr>
        <p:txBody>
          <a:bodyPr/>
          <a:lstStyle>
            <a:lvl1pPr algn="ctr">
              <a:defRPr smtClean="0">
                <a:solidFill>
                  <a:schemeClr val="bg1"/>
                </a:solidFill>
              </a:defRPr>
            </a:lvl1pPr>
          </a:lstStyle>
          <a:p>
            <a:pPr>
              <a:defRPr/>
            </a:pPr>
            <a:fld id="{9F5B9436-6D62-A04F-B217-994E99AE9C8C}" type="slidenum">
              <a:rPr lang="en-US"/>
              <a:pPr>
                <a:defRPr/>
              </a:pPr>
              <a:t>‹#›</a:t>
            </a:fld>
            <a:endParaRPr lang="en-US"/>
          </a:p>
        </p:txBody>
      </p:sp>
    </p:spTree>
    <p:extLst>
      <p:ext uri="{BB962C8B-B14F-4D97-AF65-F5344CB8AC3E}">
        <p14:creationId xmlns:p14="http://schemas.microsoft.com/office/powerpoint/2010/main" val="1462173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ro + Title and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1AA4A-30DC-0E4E-A758-2FEA5D0958B0}"/>
              </a:ext>
            </a:extLst>
          </p:cNvPr>
          <p:cNvSpPr/>
          <p:nvPr/>
        </p:nvSpPr>
        <p:spPr>
          <a:xfrm>
            <a:off x="-6350" y="6430434"/>
            <a:ext cx="12192001" cy="4275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351"/>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709084" y="242408"/>
            <a:ext cx="10515600" cy="671515"/>
          </a:xfrm>
        </p:spPr>
        <p:txBody>
          <a:bodyPr>
            <a:noAutofit/>
          </a:bodyPr>
          <a:lstStyle>
            <a:lvl1pPr marL="0" indent="0">
              <a:lnSpc>
                <a:spcPts val="4820"/>
              </a:lnSpc>
              <a:spcBef>
                <a:spcPts val="0"/>
              </a:spcBef>
              <a:buNone/>
              <a:defRPr sz="4400" b="0" cap="all" baseline="0">
                <a:solidFill>
                  <a:schemeClr val="accent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709295" y="3078482"/>
            <a:ext cx="10516235" cy="3093719"/>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8C259265-3472-334A-BB3C-BEB9E20693E0}"/>
              </a:ext>
            </a:extLst>
          </p:cNvPr>
          <p:cNvSpPr>
            <a:spLocks noGrp="1"/>
          </p:cNvSpPr>
          <p:nvPr>
            <p:ph type="body" sz="quarter" idx="16"/>
          </p:nvPr>
        </p:nvSpPr>
        <p:spPr>
          <a:xfrm>
            <a:off x="709295" y="1521462"/>
            <a:ext cx="10516235" cy="1310639"/>
          </a:xfrm>
        </p:spPr>
        <p:txBody>
          <a:bodyPr/>
          <a:lstStyle>
            <a:lvl1pPr marL="0" indent="0">
              <a:lnSpc>
                <a:spcPct val="100000"/>
              </a:lnSpc>
              <a:spcBef>
                <a:spcPts val="0"/>
              </a:spcBef>
              <a:buClr>
                <a:schemeClr val="accent5"/>
              </a:buClr>
              <a:buFontTx/>
              <a:buNone/>
              <a:defRPr>
                <a:solidFill>
                  <a:schemeClr val="accent6"/>
                </a:solidFill>
              </a:defRPr>
            </a:lvl1pPr>
            <a:lvl2pPr marL="457189" indent="0">
              <a:buClr>
                <a:schemeClr val="accent5"/>
              </a:buClr>
              <a:buFontTx/>
              <a:buNone/>
              <a:defRPr>
                <a:solidFill>
                  <a:schemeClr val="accent6"/>
                </a:solidFill>
              </a:defRPr>
            </a:lvl2pPr>
            <a:lvl3pPr marL="914377" indent="0">
              <a:buClr>
                <a:schemeClr val="accent5"/>
              </a:buClr>
              <a:buFontTx/>
              <a:buNone/>
              <a:defRPr>
                <a:solidFill>
                  <a:schemeClr val="accent6"/>
                </a:solidFill>
              </a:defRPr>
            </a:lvl3pPr>
            <a:lvl4pPr marL="1371566" indent="0">
              <a:buClr>
                <a:schemeClr val="accent5"/>
              </a:buClr>
              <a:buFontTx/>
              <a:buNone/>
              <a:defRPr>
                <a:solidFill>
                  <a:schemeClr val="accent6"/>
                </a:solidFill>
              </a:defRPr>
            </a:lvl4pPr>
            <a:lvl5pPr marL="1828754" indent="0">
              <a:buClr>
                <a:schemeClr val="accent5"/>
              </a:buClr>
              <a:buFontTx/>
              <a:buNone/>
              <a:defRPr>
                <a:solidFill>
                  <a:schemeClr val="accent6"/>
                </a:solidFill>
              </a:defRPr>
            </a:lvl5pPr>
          </a:lstStyle>
          <a:p>
            <a:pPr lvl="0"/>
            <a:r>
              <a:rPr lang="en-US"/>
              <a:t>Click to edit Master text styles</a:t>
            </a:r>
          </a:p>
        </p:txBody>
      </p:sp>
      <p:sp>
        <p:nvSpPr>
          <p:cNvPr id="8" name="Date Placeholder 12">
            <a:extLst>
              <a:ext uri="{FF2B5EF4-FFF2-40B4-BE49-F238E27FC236}">
                <a16:creationId xmlns:a16="http://schemas.microsoft.com/office/drawing/2014/main" id="{C984B363-3820-904A-B927-7D6CA4D283E5}"/>
              </a:ext>
            </a:extLst>
          </p:cNvPr>
          <p:cNvSpPr>
            <a:spLocks noGrp="1"/>
          </p:cNvSpPr>
          <p:nvPr>
            <p:ph type="dt" sz="half" idx="17"/>
          </p:nvPr>
        </p:nvSpPr>
        <p:spPr>
          <a:xfrm>
            <a:off x="8707967" y="6430434"/>
            <a:ext cx="1837267" cy="427567"/>
          </a:xfrm>
        </p:spPr>
        <p:txBody>
          <a:bodyPr/>
          <a:lstStyle>
            <a:lvl1pPr algn="r">
              <a:defRPr smtClean="0">
                <a:solidFill>
                  <a:schemeClr val="bg1"/>
                </a:solidFill>
              </a:defRPr>
            </a:lvl1pPr>
          </a:lstStyle>
          <a:p>
            <a:pPr>
              <a:defRPr/>
            </a:pPr>
            <a:fld id="{FB2B4B01-31F9-4D7D-9125-D51F3E2B574F}" type="datetime4">
              <a:rPr lang="en-US" smtClean="0"/>
              <a:t>October 7, 2025</a:t>
            </a:fld>
            <a:endParaRPr lang="en-US"/>
          </a:p>
        </p:txBody>
      </p:sp>
      <p:sp>
        <p:nvSpPr>
          <p:cNvPr id="9" name="Footer Placeholder 13">
            <a:extLst>
              <a:ext uri="{FF2B5EF4-FFF2-40B4-BE49-F238E27FC236}">
                <a16:creationId xmlns:a16="http://schemas.microsoft.com/office/drawing/2014/main" id="{7A4730A9-A3F4-EB47-92DF-510FC19C17F6}"/>
              </a:ext>
            </a:extLst>
          </p:cNvPr>
          <p:cNvSpPr>
            <a:spLocks noGrp="1"/>
          </p:cNvSpPr>
          <p:nvPr>
            <p:ph type="ftr" sz="quarter" idx="18"/>
          </p:nvPr>
        </p:nvSpPr>
        <p:spPr>
          <a:xfrm>
            <a:off x="709084" y="6430434"/>
            <a:ext cx="1693333" cy="427567"/>
          </a:xfrm>
        </p:spPr>
        <p:txBody>
          <a:bodyPr/>
          <a:lstStyle>
            <a:lvl1pPr algn="l">
              <a:defRPr b="1">
                <a:solidFill>
                  <a:schemeClr val="bg1"/>
                </a:solidFill>
              </a:defRPr>
            </a:lvl1pPr>
          </a:lstStyle>
          <a:p>
            <a:pPr>
              <a:defRPr/>
            </a:pPr>
            <a:r>
              <a:rPr lang="en-US"/>
              <a:t>Stellar MLS</a:t>
            </a:r>
          </a:p>
        </p:txBody>
      </p:sp>
      <p:sp>
        <p:nvSpPr>
          <p:cNvPr id="11" name="Slide Number Placeholder 14">
            <a:extLst>
              <a:ext uri="{FF2B5EF4-FFF2-40B4-BE49-F238E27FC236}">
                <a16:creationId xmlns:a16="http://schemas.microsoft.com/office/drawing/2014/main" id="{0118D441-A341-6042-A55D-FE823494F18B}"/>
              </a:ext>
            </a:extLst>
          </p:cNvPr>
          <p:cNvSpPr>
            <a:spLocks noGrp="1"/>
          </p:cNvSpPr>
          <p:nvPr>
            <p:ph type="sldNum" sz="quarter" idx="19"/>
          </p:nvPr>
        </p:nvSpPr>
        <p:spPr>
          <a:xfrm>
            <a:off x="10653184" y="6430434"/>
            <a:ext cx="702733" cy="427567"/>
          </a:xfrm>
          <a:solidFill>
            <a:schemeClr val="accent2"/>
          </a:solidFill>
        </p:spPr>
        <p:txBody>
          <a:bodyPr/>
          <a:lstStyle>
            <a:lvl1pPr algn="ctr">
              <a:defRPr smtClean="0">
                <a:solidFill>
                  <a:schemeClr val="bg1"/>
                </a:solidFill>
              </a:defRPr>
            </a:lvl1pPr>
          </a:lstStyle>
          <a:p>
            <a:pPr>
              <a:defRPr/>
            </a:pPr>
            <a:fld id="{F45AC9F2-5FC5-AE4A-A6DD-48925BBED5A7}" type="slidenum">
              <a:rPr lang="en-US"/>
              <a:pPr>
                <a:defRPr/>
              </a:pPr>
              <a:t>‹#›</a:t>
            </a:fld>
            <a:endParaRPr lang="en-US"/>
          </a:p>
        </p:txBody>
      </p:sp>
    </p:spTree>
    <p:extLst>
      <p:ext uri="{BB962C8B-B14F-4D97-AF65-F5344CB8AC3E}">
        <p14:creationId xmlns:p14="http://schemas.microsoft.com/office/powerpoint/2010/main" val="3880852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Bulle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186CD-ADE5-E54E-BE12-2152A4836DEC}"/>
              </a:ext>
            </a:extLst>
          </p:cNvPr>
          <p:cNvSpPr/>
          <p:nvPr/>
        </p:nvSpPr>
        <p:spPr>
          <a:xfrm>
            <a:off x="-6350" y="6430434"/>
            <a:ext cx="12192001" cy="4275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351"/>
          </a:p>
        </p:txBody>
      </p:sp>
      <p:sp>
        <p:nvSpPr>
          <p:cNvPr id="3" name="Text Placeholder 2">
            <a:extLst>
              <a:ext uri="{FF2B5EF4-FFF2-40B4-BE49-F238E27FC236}">
                <a16:creationId xmlns:a16="http://schemas.microsoft.com/office/drawing/2014/main" id="{E5CDB4AF-7E90-EC47-9D17-569495D7A311}"/>
              </a:ext>
            </a:extLst>
          </p:cNvPr>
          <p:cNvSpPr>
            <a:spLocks noGrp="1"/>
          </p:cNvSpPr>
          <p:nvPr>
            <p:ph type="body" idx="1"/>
          </p:nvPr>
        </p:nvSpPr>
        <p:spPr>
          <a:xfrm>
            <a:off x="735543" y="311413"/>
            <a:ext cx="10515600" cy="687655"/>
          </a:xfrm>
        </p:spPr>
        <p:txBody>
          <a:bodyPr>
            <a:noAutofit/>
          </a:bodyPr>
          <a:lstStyle>
            <a:lvl1pPr marL="0" indent="0">
              <a:lnSpc>
                <a:spcPts val="4820"/>
              </a:lnSpc>
              <a:spcBef>
                <a:spcPts val="0"/>
              </a:spcBef>
              <a:buNone/>
              <a:defRPr sz="4120" b="0" cap="all" baseline="0">
                <a:solidFill>
                  <a:schemeClr val="accent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5" name="Text Placeholder 4">
            <a:extLst>
              <a:ext uri="{FF2B5EF4-FFF2-40B4-BE49-F238E27FC236}">
                <a16:creationId xmlns:a16="http://schemas.microsoft.com/office/drawing/2014/main" id="{58E75CC0-CE0C-BF40-94AD-86A07BB27495}"/>
              </a:ext>
            </a:extLst>
          </p:cNvPr>
          <p:cNvSpPr>
            <a:spLocks noGrp="1"/>
          </p:cNvSpPr>
          <p:nvPr>
            <p:ph type="body" sz="quarter" idx="15"/>
          </p:nvPr>
        </p:nvSpPr>
        <p:spPr>
          <a:xfrm>
            <a:off x="770891" y="1460501"/>
            <a:ext cx="10516235" cy="4686300"/>
          </a:xfrm>
        </p:spPr>
        <p:txBody>
          <a:bodyPr/>
          <a:lstStyle>
            <a:lvl1pPr>
              <a:buClr>
                <a:schemeClr val="accent5"/>
              </a:buClr>
              <a:defRPr>
                <a:solidFill>
                  <a:schemeClr val="accent6"/>
                </a:solidFill>
              </a:defRPr>
            </a:lvl1pPr>
            <a:lvl2pPr>
              <a:buClr>
                <a:schemeClr val="accent5"/>
              </a:buClr>
              <a:defRPr>
                <a:solidFill>
                  <a:schemeClr val="accent6"/>
                </a:solidFill>
              </a:defRPr>
            </a:lvl2pPr>
            <a:lvl3pPr>
              <a:buClr>
                <a:schemeClr val="accent5"/>
              </a:buClr>
              <a:defRPr>
                <a:solidFill>
                  <a:schemeClr val="accent6"/>
                </a:solidFill>
              </a:defRPr>
            </a:lvl3pPr>
            <a:lvl4pPr>
              <a:buClr>
                <a:schemeClr val="accent5"/>
              </a:buClr>
              <a:defRPr>
                <a:solidFill>
                  <a:schemeClr val="accent6"/>
                </a:solidFill>
              </a:defRPr>
            </a:lvl4pPr>
            <a:lvl5pPr>
              <a:buClr>
                <a:schemeClr val="accent5"/>
              </a:buCl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2">
            <a:extLst>
              <a:ext uri="{FF2B5EF4-FFF2-40B4-BE49-F238E27FC236}">
                <a16:creationId xmlns:a16="http://schemas.microsoft.com/office/drawing/2014/main" id="{98D53DE0-68F1-FA47-BFE7-7D6B3765A5F2}"/>
              </a:ext>
            </a:extLst>
          </p:cNvPr>
          <p:cNvSpPr>
            <a:spLocks noGrp="1"/>
          </p:cNvSpPr>
          <p:nvPr>
            <p:ph type="dt" sz="half" idx="16"/>
          </p:nvPr>
        </p:nvSpPr>
        <p:spPr>
          <a:xfrm>
            <a:off x="8707967" y="6430434"/>
            <a:ext cx="1837267" cy="427567"/>
          </a:xfrm>
        </p:spPr>
        <p:txBody>
          <a:bodyPr/>
          <a:lstStyle>
            <a:lvl1pPr algn="r">
              <a:defRPr smtClean="0">
                <a:solidFill>
                  <a:schemeClr val="bg1"/>
                </a:solidFill>
              </a:defRPr>
            </a:lvl1pPr>
          </a:lstStyle>
          <a:p>
            <a:pPr>
              <a:defRPr/>
            </a:pPr>
            <a:fld id="{A7425BA2-4BF8-4479-B17A-8E7649E6D530}" type="datetime4">
              <a:rPr lang="en-US" smtClean="0"/>
              <a:t>October 7, 2025</a:t>
            </a:fld>
            <a:endParaRPr lang="en-US"/>
          </a:p>
        </p:txBody>
      </p:sp>
      <p:sp>
        <p:nvSpPr>
          <p:cNvPr id="8" name="Footer Placeholder 13">
            <a:extLst>
              <a:ext uri="{FF2B5EF4-FFF2-40B4-BE49-F238E27FC236}">
                <a16:creationId xmlns:a16="http://schemas.microsoft.com/office/drawing/2014/main" id="{92112129-CD37-AF46-A61C-77EBA8EEE624}"/>
              </a:ext>
            </a:extLst>
          </p:cNvPr>
          <p:cNvSpPr>
            <a:spLocks noGrp="1"/>
          </p:cNvSpPr>
          <p:nvPr>
            <p:ph type="ftr" sz="quarter" idx="17"/>
          </p:nvPr>
        </p:nvSpPr>
        <p:spPr>
          <a:xfrm>
            <a:off x="709084" y="6430434"/>
            <a:ext cx="1693333" cy="427567"/>
          </a:xfrm>
        </p:spPr>
        <p:txBody>
          <a:bodyPr/>
          <a:lstStyle>
            <a:lvl1pPr algn="l">
              <a:defRPr b="1">
                <a:solidFill>
                  <a:schemeClr val="bg1"/>
                </a:solidFill>
              </a:defRPr>
            </a:lvl1pPr>
          </a:lstStyle>
          <a:p>
            <a:pPr>
              <a:defRPr/>
            </a:pPr>
            <a:r>
              <a:rPr lang="en-US"/>
              <a:t>Stellar MLS</a:t>
            </a:r>
          </a:p>
        </p:txBody>
      </p:sp>
      <p:sp>
        <p:nvSpPr>
          <p:cNvPr id="9" name="Slide Number Placeholder 14">
            <a:extLst>
              <a:ext uri="{FF2B5EF4-FFF2-40B4-BE49-F238E27FC236}">
                <a16:creationId xmlns:a16="http://schemas.microsoft.com/office/drawing/2014/main" id="{E6490589-962F-164B-B8FA-B1DED9DD1E41}"/>
              </a:ext>
            </a:extLst>
          </p:cNvPr>
          <p:cNvSpPr>
            <a:spLocks noGrp="1"/>
          </p:cNvSpPr>
          <p:nvPr>
            <p:ph type="sldNum" sz="quarter" idx="18"/>
          </p:nvPr>
        </p:nvSpPr>
        <p:spPr>
          <a:xfrm>
            <a:off x="10653184" y="6430434"/>
            <a:ext cx="702733" cy="427567"/>
          </a:xfrm>
          <a:solidFill>
            <a:schemeClr val="accent2"/>
          </a:solidFill>
        </p:spPr>
        <p:txBody>
          <a:bodyPr/>
          <a:lstStyle>
            <a:lvl1pPr algn="ctr">
              <a:defRPr smtClean="0">
                <a:solidFill>
                  <a:schemeClr val="bg1"/>
                </a:solidFill>
              </a:defRPr>
            </a:lvl1pPr>
          </a:lstStyle>
          <a:p>
            <a:pPr>
              <a:defRPr/>
            </a:pPr>
            <a:fld id="{B71924C5-6ED0-AF4E-81FE-E86E76DEEDFE}" type="slidenum">
              <a:rPr lang="en-US"/>
              <a:pPr>
                <a:defRPr/>
              </a:pPr>
              <a:t>‹#›</a:t>
            </a:fld>
            <a:endParaRPr lang="en-US"/>
          </a:p>
        </p:txBody>
      </p:sp>
    </p:spTree>
    <p:extLst>
      <p:ext uri="{BB962C8B-B14F-4D97-AF65-F5344CB8AC3E}">
        <p14:creationId xmlns:p14="http://schemas.microsoft.com/office/powerpoint/2010/main" val="1105224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EF5B4F-FB8D-9556-0ACA-A78F9DCA16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346A1C-5D78-E86A-C98E-FFE515B12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D6677-1632-BA79-0536-838ADBD3C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oppins" panose="00000500000000000000" pitchFamily="2" charset="0"/>
                <a:cs typeface="Poppins" panose="00000500000000000000" pitchFamily="2" charset="0"/>
              </a:defRPr>
            </a:lvl1pPr>
          </a:lstStyle>
          <a:p>
            <a:fld id="{EA121FCD-8CBB-48FD-A29A-B1E24C615822}" type="datetime4">
              <a:rPr lang="en-US" smtClean="0"/>
              <a:t>October 7, 2025</a:t>
            </a:fld>
            <a:endParaRPr lang="en-US"/>
          </a:p>
        </p:txBody>
      </p:sp>
      <p:sp>
        <p:nvSpPr>
          <p:cNvPr id="5" name="Footer Placeholder 4">
            <a:extLst>
              <a:ext uri="{FF2B5EF4-FFF2-40B4-BE49-F238E27FC236}">
                <a16:creationId xmlns:a16="http://schemas.microsoft.com/office/drawing/2014/main" id="{4416C7C9-9796-64B4-F6C3-73D441B26D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oppins" panose="00000500000000000000" pitchFamily="2" charset="0"/>
                <a:cs typeface="Poppins" panose="00000500000000000000" pitchFamily="2" charset="0"/>
              </a:defRPr>
            </a:lvl1pPr>
          </a:lstStyle>
          <a:p>
            <a:r>
              <a:rPr lang="en-US"/>
              <a:t>Stellar MLS  |  We're For You</a:t>
            </a:r>
          </a:p>
        </p:txBody>
      </p:sp>
      <p:sp>
        <p:nvSpPr>
          <p:cNvPr id="6" name="Slide Number Placeholder 5">
            <a:extLst>
              <a:ext uri="{FF2B5EF4-FFF2-40B4-BE49-F238E27FC236}">
                <a16:creationId xmlns:a16="http://schemas.microsoft.com/office/drawing/2014/main" id="{AEC56971-5AE4-36CE-8AE2-8F2E01CD4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55DCD93-C334-424B-8FF1-9551A21F8E30}" type="slidenum">
              <a:rPr lang="en-US" smtClean="0"/>
              <a:pPr/>
              <a:t>‹#›</a:t>
            </a:fld>
            <a:endParaRPr lang="en-US"/>
          </a:p>
        </p:txBody>
      </p:sp>
    </p:spTree>
    <p:extLst>
      <p:ext uri="{BB962C8B-B14F-4D97-AF65-F5344CB8AC3E}">
        <p14:creationId xmlns:p14="http://schemas.microsoft.com/office/powerpoint/2010/main" val="366019457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3" r:id="rId3"/>
    <p:sldLayoutId id="2147483666" r:id="rId4"/>
    <p:sldLayoutId id="2147483662" r:id="rId5"/>
    <p:sldLayoutId id="2147483652" r:id="rId6"/>
    <p:sldLayoutId id="2147483671" r:id="rId7"/>
    <p:sldLayoutId id="2147483653" r:id="rId8"/>
    <p:sldLayoutId id="2147483654" r:id="rId9"/>
    <p:sldLayoutId id="2147483673" r:id="rId10"/>
    <p:sldLayoutId id="2147483674" r:id="rId11"/>
    <p:sldLayoutId id="2147483667" r:id="rId12"/>
    <p:sldLayoutId id="2147483660" r:id="rId13"/>
    <p:sldLayoutId id="2147483670" r:id="rId14"/>
    <p:sldLayoutId id="2147483661" r:id="rId15"/>
    <p:sldLayoutId id="2147483655" r:id="rId16"/>
    <p:sldLayoutId id="2147483668" r:id="rId17"/>
    <p:sldLayoutId id="2147483669" r:id="rId18"/>
    <p:sldLayoutId id="2147483656" r:id="rId19"/>
    <p:sldLayoutId id="2147483665" r:id="rId20"/>
    <p:sldLayoutId id="2147483672" r:id="rId21"/>
    <p:sldLayoutId id="2147483657" r:id="rId22"/>
    <p:sldLayoutId id="2147483664" r:id="rId23"/>
    <p:sldLayoutId id="2147483675" r:id="rId24"/>
    <p:sldLayoutId id="2147483676" r:id="rId25"/>
    <p:sldLayoutId id="2147483677" r:id="rId26"/>
  </p:sldLayoutIdLst>
  <p:hf hdr="0"/>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Poppins" panose="000005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microsoft.com/office/2018/10/relationships/comments" Target="../comments/modernComment_D50_8174BE2E.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Excel_Worksheet1.xlsx"/><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package" Target="../embeddings/Microsoft_Excel_Worksheet2.xlsx"/><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8/10/relationships/comments" Target="../comments/modernComment_D3A_EDEDD878.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package" Target="../embeddings/Microsoft_Excel_Worksheet4.xlsx"/><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package" Target="../embeddings/Microsoft_Excel_Worksheet5.xlsx"/><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7E3DA-4ECC-E03E-6926-C17F4C96658C}"/>
              </a:ext>
            </a:extLst>
          </p:cNvPr>
          <p:cNvSpPr>
            <a:spLocks noGrp="1"/>
          </p:cNvSpPr>
          <p:nvPr>
            <p:ph type="ctrTitle"/>
          </p:nvPr>
        </p:nvSpPr>
        <p:spPr/>
        <p:txBody>
          <a:bodyPr/>
          <a:lstStyle/>
          <a:p>
            <a:r>
              <a:rPr lang="en-US"/>
              <a:t>Finance Committee</a:t>
            </a:r>
          </a:p>
        </p:txBody>
      </p:sp>
      <p:sp>
        <p:nvSpPr>
          <p:cNvPr id="3" name="Subtitle 2">
            <a:extLst>
              <a:ext uri="{FF2B5EF4-FFF2-40B4-BE49-F238E27FC236}">
                <a16:creationId xmlns:a16="http://schemas.microsoft.com/office/drawing/2014/main" id="{A9B38104-CCCD-B38A-84D5-9DC574C1A516}"/>
              </a:ext>
            </a:extLst>
          </p:cNvPr>
          <p:cNvSpPr>
            <a:spLocks noGrp="1"/>
          </p:cNvSpPr>
          <p:nvPr>
            <p:ph type="subTitle" idx="1"/>
          </p:nvPr>
        </p:nvSpPr>
        <p:spPr/>
        <p:txBody>
          <a:bodyPr>
            <a:normAutofit fontScale="25000" lnSpcReduction="20000"/>
          </a:bodyPr>
          <a:lstStyle/>
          <a:p>
            <a:pPr algn="ctr"/>
            <a:r>
              <a:rPr lang="en-US" sz="3200"/>
              <a:t>October 7th, 2025</a:t>
            </a:r>
          </a:p>
          <a:p>
            <a:pPr algn="ctr"/>
            <a:r>
              <a:rPr lang="en-US" sz="3200"/>
              <a:t>10:00 AM to 12:00 PM</a:t>
            </a:r>
          </a:p>
          <a:p>
            <a:pPr algn="ctr"/>
            <a:r>
              <a:rPr lang="en-US" sz="3200"/>
              <a:t>Zoom Meeting</a:t>
            </a:r>
          </a:p>
          <a:p>
            <a:endParaRPr lang="en-US"/>
          </a:p>
        </p:txBody>
      </p:sp>
    </p:spTree>
    <p:extLst>
      <p:ext uri="{BB962C8B-B14F-4D97-AF65-F5344CB8AC3E}">
        <p14:creationId xmlns:p14="http://schemas.microsoft.com/office/powerpoint/2010/main" val="3898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DAF610C-DDBE-1A68-B6A9-3BC71D0CF979}"/>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Agenda</a:t>
            </a:r>
            <a:endParaRPr lang="en-US"/>
          </a:p>
        </p:txBody>
      </p:sp>
      <p:sp>
        <p:nvSpPr>
          <p:cNvPr id="5" name="Footer Placeholder 4">
            <a:extLst>
              <a:ext uri="{FF2B5EF4-FFF2-40B4-BE49-F238E27FC236}">
                <a16:creationId xmlns:a16="http://schemas.microsoft.com/office/drawing/2014/main" id="{36369455-DF22-DB3A-F92A-FCC36B76FE7D}"/>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940BA547-AE1F-40CB-ABF9-8AF55EF9E4B4}"/>
              </a:ext>
            </a:extLst>
          </p:cNvPr>
          <p:cNvSpPr>
            <a:spLocks noGrp="1"/>
          </p:cNvSpPr>
          <p:nvPr>
            <p:ph type="sldNum" sz="quarter" idx="12"/>
          </p:nvPr>
        </p:nvSpPr>
        <p:spPr/>
        <p:txBody>
          <a:bodyPr/>
          <a:lstStyle/>
          <a:p>
            <a:fld id="{D55DCD93-C334-424B-8FF1-9551A21F8E30}" type="slidenum">
              <a:rPr lang="en-US" smtClean="0"/>
              <a:t>2</a:t>
            </a:fld>
            <a:endParaRPr lang="en-US"/>
          </a:p>
        </p:txBody>
      </p:sp>
      <p:graphicFrame>
        <p:nvGraphicFramePr>
          <p:cNvPr id="10" name="Table 9">
            <a:extLst>
              <a:ext uri="{FF2B5EF4-FFF2-40B4-BE49-F238E27FC236}">
                <a16:creationId xmlns:a16="http://schemas.microsoft.com/office/drawing/2014/main" id="{4B7DD207-FC0C-CA0A-A8CE-20E70A51BE66}"/>
              </a:ext>
            </a:extLst>
          </p:cNvPr>
          <p:cNvGraphicFramePr>
            <a:graphicFrameLocks noGrp="1"/>
          </p:cNvGraphicFramePr>
          <p:nvPr>
            <p:extLst>
              <p:ext uri="{D42A27DB-BD31-4B8C-83A1-F6EECF244321}">
                <p14:modId xmlns:p14="http://schemas.microsoft.com/office/powerpoint/2010/main" val="3314173729"/>
              </p:ext>
            </p:extLst>
          </p:nvPr>
        </p:nvGraphicFramePr>
        <p:xfrm>
          <a:off x="533399" y="1847461"/>
          <a:ext cx="11363131" cy="4134180"/>
        </p:xfrm>
        <a:graphic>
          <a:graphicData uri="http://schemas.openxmlformats.org/drawingml/2006/table">
            <a:tbl>
              <a:tblPr>
                <a:tableStyleId>{5C22544A-7EE6-4342-B048-85BDC9FD1C3A}</a:tableStyleId>
              </a:tblPr>
              <a:tblGrid>
                <a:gridCol w="7290045">
                  <a:extLst>
                    <a:ext uri="{9D8B030D-6E8A-4147-A177-3AD203B41FA5}">
                      <a16:colId xmlns:a16="http://schemas.microsoft.com/office/drawing/2014/main" val="3536047706"/>
                    </a:ext>
                  </a:extLst>
                </a:gridCol>
                <a:gridCol w="4073086">
                  <a:extLst>
                    <a:ext uri="{9D8B030D-6E8A-4147-A177-3AD203B41FA5}">
                      <a16:colId xmlns:a16="http://schemas.microsoft.com/office/drawing/2014/main" val="2404130636"/>
                    </a:ext>
                  </a:extLst>
                </a:gridCol>
              </a:tblGrid>
              <a:tr h="207540">
                <a:tc>
                  <a:txBody>
                    <a:bodyPr/>
                    <a:lstStyle/>
                    <a:p>
                      <a:pPr algn="l" fontAlgn="b"/>
                      <a:r>
                        <a:rPr lang="en-US" sz="1100" b="1" u="none" strike="noStrike">
                          <a:effectLst/>
                          <a:latin typeface="Arial" panose="020B0604020202020204" pitchFamily="34" charset="0"/>
                          <a:cs typeface="Arial" panose="020B0604020202020204" pitchFamily="34" charset="0"/>
                        </a:rPr>
                        <a:t>Call to order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Don Lutz, Treasurer</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727564854"/>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185812122"/>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Roll Call</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Lynda Rable, Director of Finance</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2853324927"/>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33919524"/>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Antitrust Reminder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Don Lutz, Treasurer</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261236834"/>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153563428"/>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Approval of Prior Meeting Minutes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2591357679"/>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340739389"/>
                  </a:ext>
                </a:extLst>
              </a:tr>
              <a:tr h="207540">
                <a:tc>
                  <a:txBody>
                    <a:bodyPr/>
                    <a:lstStyle/>
                    <a:p>
                      <a:pPr algn="l" fontAlgn="b"/>
                      <a:r>
                        <a:rPr lang="en-US" sz="1100" b="1" u="none" strike="noStrike">
                          <a:effectLst/>
                          <a:latin typeface="Arial" panose="020B0604020202020204" pitchFamily="34" charset="0"/>
                          <a:cs typeface="Arial" panose="020B0604020202020204" pitchFamily="34" charset="0"/>
                        </a:rPr>
                        <a:t>Financial Results:</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341504433"/>
                  </a:ext>
                </a:extLst>
              </a:tr>
              <a:tr h="319955">
                <a:tc>
                  <a:txBody>
                    <a:bodyPr/>
                    <a:lstStyle/>
                    <a:p>
                      <a:pPr algn="l" fontAlgn="b"/>
                      <a:r>
                        <a:rPr lang="en-US" sz="1100" u="none" strike="noStrike">
                          <a:effectLst/>
                          <a:latin typeface="Arial" panose="020B0604020202020204" pitchFamily="34" charset="0"/>
                          <a:cs typeface="Arial" panose="020B0604020202020204" pitchFamily="34" charset="0"/>
                        </a:rPr>
                        <a:t> </a:t>
                      </a:r>
                    </a:p>
                    <a:p>
                      <a:pPr algn="l" fontAlgn="b"/>
                      <a:r>
                        <a:rPr lang="en-US" sz="1100" b="0" i="0" u="none" strike="noStrike">
                          <a:solidFill>
                            <a:srgbClr val="000000"/>
                          </a:solidFill>
                          <a:effectLst/>
                          <a:latin typeface="Arial" panose="020B0604020202020204" pitchFamily="34" charset="0"/>
                          <a:cs typeface="Arial" panose="020B0604020202020204" pitchFamily="34" charset="0"/>
                        </a:rPr>
                        <a:t>FY June 2025 YTD Financial Results</a:t>
                      </a:r>
                    </a:p>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u="none" strike="noStrike">
                          <a:effectLst/>
                          <a:latin typeface="Arial" panose="020B0604020202020204" pitchFamily="34" charset="0"/>
                          <a:cs typeface="Arial" panose="020B0604020202020204" pitchFamily="34" charset="0"/>
                        </a:rPr>
                        <a:t>Mark Schafer, CFO &amp; Lynda Rable, Director of Finance</a:t>
                      </a:r>
                      <a:endParaRPr lang="en-US" sz="1100" b="0" i="0" u="none" strike="noStrike">
                        <a:solidFill>
                          <a:srgbClr val="000000"/>
                        </a:solidFill>
                        <a:effectLst/>
                        <a:latin typeface="Arial" panose="020B0604020202020204" pitchFamily="34" charset="0"/>
                        <a:cs typeface="Arial" panose="020B0604020202020204" pitchFamily="34" charset="0"/>
                      </a:endParaRPr>
                    </a:p>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846314398"/>
                  </a:ext>
                </a:extLst>
              </a:tr>
              <a:tr h="2075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u="none" strike="noStrike">
                          <a:effectLst/>
                          <a:latin typeface="Arial" panose="020B0604020202020204" pitchFamily="34" charset="0"/>
                          <a:cs typeface="Arial" panose="020B0604020202020204" pitchFamily="34" charset="0"/>
                        </a:rPr>
                        <a:t>August 2026 YTD </a:t>
                      </a:r>
                      <a:r>
                        <a:rPr lang="en-US" sz="1100" b="0" i="0" u="none" strike="noStrike">
                          <a:solidFill>
                            <a:srgbClr val="000000"/>
                          </a:solidFill>
                          <a:effectLst/>
                          <a:latin typeface="Arial" panose="020B0604020202020204" pitchFamily="34" charset="0"/>
                          <a:cs typeface="Arial" panose="020B0604020202020204" pitchFamily="34" charset="0"/>
                        </a:rPr>
                        <a:t>Financial Results</a:t>
                      </a:r>
                    </a:p>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p>
                      <a:pPr algn="l" fontAlgn="b"/>
                      <a:r>
                        <a:rPr lang="en-US" sz="1100" b="0" i="0" u="none" strike="noStrike">
                          <a:solidFill>
                            <a:srgbClr val="000000"/>
                          </a:solidFill>
                          <a:effectLst/>
                          <a:latin typeface="Arial" panose="020B0604020202020204" pitchFamily="34" charset="0"/>
                          <a:cs typeface="Arial" panose="020B0604020202020204" pitchFamily="34" charset="0"/>
                        </a:rPr>
                        <a:t>CRM Capital Project Funding Review</a:t>
                      </a:r>
                    </a:p>
                  </a:txBody>
                  <a:tcPr marL="7620" marR="7620" marT="7620" marB="0" anchor="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10185025"/>
                  </a:ext>
                </a:extLst>
              </a:tr>
              <a:tr h="207540">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197850866"/>
                  </a:ext>
                </a:extLst>
              </a:tr>
              <a:tr h="207540">
                <a:tc>
                  <a:txBody>
                    <a:bodyPr/>
                    <a:lstStyle/>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1102699570"/>
                  </a:ext>
                </a:extLst>
              </a:tr>
              <a:tr h="207540">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763774839"/>
                  </a:ext>
                </a:extLst>
              </a:tr>
              <a:tr h="207540">
                <a:tc>
                  <a:txBody>
                    <a:bodyPr/>
                    <a:lstStyle/>
                    <a:p>
                      <a:pPr algn="l" fontAlgn="b"/>
                      <a:r>
                        <a:rPr lang="en-US" sz="1100" u="none" strike="noStrike">
                          <a:effectLst/>
                          <a:latin typeface="Arial" panose="020B0604020202020204" pitchFamily="34" charset="0"/>
                          <a:cs typeface="Arial" panose="020B0604020202020204" pitchFamily="34" charset="0"/>
                        </a:rPr>
                        <a:t> Adjourn</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Don Lutz, Treasurer</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437711403"/>
                  </a:ext>
                </a:extLst>
              </a:tr>
              <a:tr h="207540">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2534965634"/>
                  </a:ext>
                </a:extLst>
              </a:tr>
              <a:tr h="207540">
                <a:tc>
                  <a:txBody>
                    <a:bodyPr/>
                    <a:lstStyle/>
                    <a:p>
                      <a:pPr algn="l" fontAlgn="b"/>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tc>
                  <a:txBody>
                    <a:bodyPr/>
                    <a:lstStyle/>
                    <a:p>
                      <a:pPr algn="l"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solidFill>
                      <a:schemeClr val="bg1"/>
                    </a:solidFill>
                  </a:tcPr>
                </a:tc>
                <a:extLst>
                  <a:ext uri="{0D108BD9-81ED-4DB2-BD59-A6C34878D82A}">
                    <a16:rowId xmlns:a16="http://schemas.microsoft.com/office/drawing/2014/main" val="3624439864"/>
                  </a:ext>
                </a:extLst>
              </a:tr>
            </a:tbl>
          </a:graphicData>
        </a:graphic>
      </p:graphicFrame>
    </p:spTree>
    <p:extLst>
      <p:ext uri="{BB962C8B-B14F-4D97-AF65-F5344CB8AC3E}">
        <p14:creationId xmlns:p14="http://schemas.microsoft.com/office/powerpoint/2010/main" val="1711496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24345BC-0561-0EBB-4848-15E1DC900A46}"/>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Anti-trust Reminder</a:t>
            </a:r>
            <a:endParaRPr lang="en-US"/>
          </a:p>
        </p:txBody>
      </p:sp>
      <p:sp>
        <p:nvSpPr>
          <p:cNvPr id="5" name="Footer Placeholder 4">
            <a:extLst>
              <a:ext uri="{FF2B5EF4-FFF2-40B4-BE49-F238E27FC236}">
                <a16:creationId xmlns:a16="http://schemas.microsoft.com/office/drawing/2014/main" id="{425137FF-4BC7-CC92-6600-D07DE5BE5867}"/>
              </a:ext>
            </a:extLst>
          </p:cNvPr>
          <p:cNvSpPr>
            <a:spLocks noGrp="1"/>
          </p:cNvSpPr>
          <p:nvPr>
            <p:ph type="ftr" sz="quarter" idx="11"/>
          </p:nvPr>
        </p:nvSpPr>
        <p:spPr/>
        <p:txBody>
          <a:bodyPr/>
          <a:lstStyle/>
          <a:p>
            <a:r>
              <a:rPr lang="en-US"/>
              <a:t>Stellar MLS  |  We're For You</a:t>
            </a:r>
          </a:p>
        </p:txBody>
      </p:sp>
      <p:sp>
        <p:nvSpPr>
          <p:cNvPr id="6" name="Slide Number Placeholder 5">
            <a:extLst>
              <a:ext uri="{FF2B5EF4-FFF2-40B4-BE49-F238E27FC236}">
                <a16:creationId xmlns:a16="http://schemas.microsoft.com/office/drawing/2014/main" id="{B9F3B3E5-ABF7-6B3A-0E12-3D3EE4A7B9A0}"/>
              </a:ext>
            </a:extLst>
          </p:cNvPr>
          <p:cNvSpPr>
            <a:spLocks noGrp="1"/>
          </p:cNvSpPr>
          <p:nvPr>
            <p:ph type="sldNum" sz="quarter" idx="12"/>
          </p:nvPr>
        </p:nvSpPr>
        <p:spPr/>
        <p:txBody>
          <a:bodyPr/>
          <a:lstStyle/>
          <a:p>
            <a:fld id="{D55DCD93-C334-424B-8FF1-9551A21F8E30}" type="slidenum">
              <a:rPr lang="en-US" smtClean="0"/>
              <a:t>3</a:t>
            </a:fld>
            <a:endParaRPr lang="en-US"/>
          </a:p>
        </p:txBody>
      </p:sp>
      <p:sp>
        <p:nvSpPr>
          <p:cNvPr id="8" name="Content Placeholder 7">
            <a:extLst>
              <a:ext uri="{FF2B5EF4-FFF2-40B4-BE49-F238E27FC236}">
                <a16:creationId xmlns:a16="http://schemas.microsoft.com/office/drawing/2014/main" id="{258D356C-AAEF-00F6-3F57-D004DB455541}"/>
              </a:ext>
            </a:extLst>
          </p:cNvPr>
          <p:cNvSpPr>
            <a:spLocks noGrp="1"/>
          </p:cNvSpPr>
          <p:nvPr>
            <p:ph idx="1"/>
          </p:nvPr>
        </p:nvSpPr>
        <p:spPr/>
        <p:txBody>
          <a:bodyPr>
            <a:normAutofit/>
          </a:bodyPr>
          <a:lstStyle/>
          <a:p>
            <a:pPr marL="0" indent="0">
              <a:buNone/>
            </a:pPr>
            <a:r>
              <a:rPr lang="en-US" sz="2400">
                <a:latin typeface="Arial" panose="020B0604020202020204" pitchFamily="34" charset="0"/>
                <a:cs typeface="Arial" panose="020B0604020202020204" pitchFamily="34" charset="0"/>
              </a:rPr>
              <a:t>Stellar MLS is a for profit corporation whose shareholders and members are engaged in similar businesses and Stellar MLS provides services to such shareholders and members. Whenever such persons engaged in similar businesses gather or when corporations provide services to such similar businesses, there is a risk of antitrust liability or of the appearance of anti-competitive activity. Stellar MLS has adopted strict policies to avoid any such liability or appearances. Any departure from these policies could result in severe civil and criminal penalties to you as individuals, to your company and to your association/board and Stellar MLS.</a:t>
            </a:r>
          </a:p>
          <a:p>
            <a:endParaRPr lang="en-US" sz="1600"/>
          </a:p>
        </p:txBody>
      </p:sp>
    </p:spTree>
    <p:extLst>
      <p:ext uri="{BB962C8B-B14F-4D97-AF65-F5344CB8AC3E}">
        <p14:creationId xmlns:p14="http://schemas.microsoft.com/office/powerpoint/2010/main" val="379983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012D3-D431-323D-F960-6E00153EEF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53F23B-6ED9-CD76-19BA-110E40FEC134}"/>
              </a:ext>
            </a:extLst>
          </p:cNvPr>
          <p:cNvSpPr>
            <a:spLocks noGrp="1"/>
          </p:cNvSpPr>
          <p:nvPr>
            <p:ph type="ctrTitle"/>
          </p:nvPr>
        </p:nvSpPr>
        <p:spPr>
          <a:xfrm>
            <a:off x="838201" y="3429001"/>
            <a:ext cx="10829081" cy="1358153"/>
          </a:xfrm>
        </p:spPr>
        <p:txBody>
          <a:bodyPr>
            <a:normAutofit/>
          </a:bodyPr>
          <a:lstStyle/>
          <a:p>
            <a:pPr algn="ctr"/>
            <a:r>
              <a:rPr lang="en-US" sz="4400"/>
              <a:t>Stellar June </a:t>
            </a:r>
            <a:r>
              <a:rPr lang="en-US" sz="4400">
                <a:effectLst>
                  <a:outerShdw blurRad="50800" dist="38100" dir="2700000" algn="tl" rotWithShape="0">
                    <a:prstClr val="black">
                      <a:alpha val="40000"/>
                    </a:prstClr>
                  </a:outerShdw>
                </a:effectLst>
              </a:rPr>
              <a:t>YTD </a:t>
            </a:r>
            <a:r>
              <a:rPr lang="en-US" sz="4400"/>
              <a:t>FY2025 Financials</a:t>
            </a:r>
          </a:p>
        </p:txBody>
      </p:sp>
    </p:spTree>
    <p:extLst>
      <p:ext uri="{BB962C8B-B14F-4D97-AF65-F5344CB8AC3E}">
        <p14:creationId xmlns:p14="http://schemas.microsoft.com/office/powerpoint/2010/main" val="741341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EDDAE-BDFC-5194-73F3-C9AC35934660}"/>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 Year End Executive Summary</a:t>
            </a:r>
            <a:endParaRPr lang="en-US"/>
          </a:p>
        </p:txBody>
      </p:sp>
      <p:sp>
        <p:nvSpPr>
          <p:cNvPr id="5" name="Date Placeholder 4">
            <a:extLst>
              <a:ext uri="{FF2B5EF4-FFF2-40B4-BE49-F238E27FC236}">
                <a16:creationId xmlns:a16="http://schemas.microsoft.com/office/drawing/2014/main" id="{35CA21AE-7902-45F4-A3B2-298C386AA285}"/>
              </a:ext>
            </a:extLst>
          </p:cNvPr>
          <p:cNvSpPr>
            <a:spLocks noGrp="1"/>
          </p:cNvSpPr>
          <p:nvPr>
            <p:ph type="dt" sz="half" idx="10"/>
          </p:nvPr>
        </p:nvSpPr>
        <p:spPr/>
        <p:txBody>
          <a:bodyPr vert="horz" lIns="121920" tIns="60960" rIns="121920" bIns="60960" rtlCol="0" anchor="ctr">
            <a:normAutofit/>
          </a:bodyPr>
          <a:lstStyle/>
          <a:p>
            <a:pPr defTabSz="914377">
              <a:spcAft>
                <a:spcPts val="800"/>
              </a:spcAft>
              <a:defRPr/>
            </a:pPr>
            <a:fld id="{3C9451A9-3536-4CB9-A765-7B52A4DC2A0C}" type="datetime4">
              <a:rPr lang="en-US">
                <a:solidFill>
                  <a:srgbClr val="FFFFFF"/>
                </a:solidFill>
              </a:rPr>
              <a:pPr defTabSz="914377">
                <a:spcAft>
                  <a:spcPts val="800"/>
                </a:spcAft>
                <a:defRPr/>
              </a:pPr>
              <a:t>October 7, 2025</a:t>
            </a:fld>
            <a:endParaRPr lang="en-US">
              <a:solidFill>
                <a:srgbClr val="FFFFFF"/>
              </a:solidFill>
            </a:endParaRPr>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1"/>
          </p:nvPr>
        </p:nvSpPr>
        <p:spPr/>
        <p:txBody>
          <a:bodyPr/>
          <a:lstStyle/>
          <a:p>
            <a:pPr defTabSz="914377">
              <a:spcAft>
                <a:spcPts val="800"/>
              </a:spcAft>
              <a:defRPr/>
            </a:pPr>
            <a:r>
              <a:rPr lang="en-US">
                <a:solidFill>
                  <a:srgbClr val="000000">
                    <a:tint val="75000"/>
                  </a:srgbClr>
                </a:solidFill>
              </a:rPr>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2"/>
          </p:nvPr>
        </p:nvSpPr>
        <p:spPr/>
        <p:txBody>
          <a:bodyPr vert="horz" lIns="121920" tIns="60960" rIns="121920" bIns="60960" rtlCol="0" anchor="ctr">
            <a:normAutofit/>
          </a:bodyPr>
          <a:lstStyle/>
          <a:p>
            <a:pPr defTabSz="914377">
              <a:spcAft>
                <a:spcPts val="800"/>
              </a:spcAft>
              <a:defRPr/>
            </a:pPr>
            <a:fld id="{F45AC9F2-5FC5-AE4A-A6DD-48925BBED5A7}" type="slidenum">
              <a:rPr lang="en-US">
                <a:solidFill>
                  <a:srgbClr val="FFFFFF"/>
                </a:solidFill>
              </a:rPr>
              <a:pPr defTabSz="914377">
                <a:spcAft>
                  <a:spcPts val="800"/>
                </a:spcAft>
                <a:defRPr/>
              </a:pPr>
              <a:t>5</a:t>
            </a:fld>
            <a:endParaRPr lang="en-US">
              <a:solidFill>
                <a:srgbClr val="FFFFFF"/>
              </a:solidFill>
            </a:endParaRPr>
          </a:p>
        </p:txBody>
      </p:sp>
      <p:sp>
        <p:nvSpPr>
          <p:cNvPr id="11" name="TextBox 10">
            <a:extLst>
              <a:ext uri="{FF2B5EF4-FFF2-40B4-BE49-F238E27FC236}">
                <a16:creationId xmlns:a16="http://schemas.microsoft.com/office/drawing/2014/main" id="{BD237A10-58CA-B4AF-D72E-3AFD9551B2BF}"/>
              </a:ext>
            </a:extLst>
          </p:cNvPr>
          <p:cNvSpPr txBox="1"/>
          <p:nvPr/>
        </p:nvSpPr>
        <p:spPr>
          <a:xfrm>
            <a:off x="345560" y="1816505"/>
            <a:ext cx="11500880" cy="5386283"/>
          </a:xfrm>
          <a:prstGeom prst="rect">
            <a:avLst/>
          </a:prstGeom>
          <a:noFill/>
        </p:spPr>
        <p:txBody>
          <a:bodyPr wrap="square">
            <a:spAutoFit/>
          </a:bodyPr>
          <a:lstStyle/>
          <a:p>
            <a:pPr marL="660355"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Stellar finished the year June 2025, in a very strong financial position (What we submitted to our auditors)</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Revenues were ~$2M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COGs were ~ $1M better than plan </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Operating costs were $5.6M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Operating Income was $9.1M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We finished the year with $62.6M on hand with 30 months of net monthly cash burn rate on hand </a:t>
            </a:r>
          </a:p>
          <a:p>
            <a:pPr marL="609581" lvl="1" defTabSz="914377" eaLnBrk="0" fontAlgn="base" hangingPunct="0">
              <a:spcBef>
                <a:spcPct val="0"/>
              </a:spcBef>
              <a:spcAft>
                <a:spcPct val="0"/>
              </a:spcAft>
            </a:pPr>
            <a:endParaRPr lang="en-US" sz="1600">
              <a:solidFill>
                <a:srgbClr val="000000"/>
              </a:solidFill>
              <a:latin typeface="Arial" panose="020B0604020202020204" pitchFamily="34" charset="0"/>
              <a:cs typeface="Arial" panose="020B0604020202020204" pitchFamily="34" charset="0"/>
            </a:endParaRPr>
          </a:p>
          <a:p>
            <a:pPr marL="660355"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IOBI finished the year June 2025, In an improving Financial position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Revenue was $49K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Operating expenses were $278K unfavorable to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EBITDA was $16K favorable to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We finished the year with $668K on hand $33K better than we started the year. </a:t>
            </a:r>
          </a:p>
          <a:p>
            <a:pPr marL="609581" lvl="1" defTabSz="914377" eaLnBrk="0" fontAlgn="base" hangingPunct="0">
              <a:spcBef>
                <a:spcPct val="0"/>
              </a:spcBef>
              <a:spcAft>
                <a:spcPct val="0"/>
              </a:spcAft>
            </a:pPr>
            <a:endParaRPr lang="en-US" sz="1600">
              <a:solidFill>
                <a:srgbClr val="000000"/>
              </a:solidFill>
              <a:latin typeface="Arial" panose="020B0604020202020204" pitchFamily="34" charset="0"/>
              <a:cs typeface="Arial" panose="020B0604020202020204" pitchFamily="34" charset="0"/>
            </a:endParaRPr>
          </a:p>
          <a:p>
            <a:pPr marL="660355"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UCO finished the year in line with the forecast as a start-up company primarily focused on International activity</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Revenue was favorable to plan, with a modest $2K from a marketing contract. </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Operating Expenses were ~$500K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Operating Loss was ~$500K better than planned </a:t>
            </a:r>
          </a:p>
          <a:p>
            <a:pPr marL="1117555" lvl="1" indent="-507974" defTabSz="914377" eaLnBrk="0" fontAlgn="base" hangingPunct="0">
              <a:spcBef>
                <a:spcPct val="0"/>
              </a:spcBef>
              <a:spcAft>
                <a:spcPct val="0"/>
              </a:spcAft>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We finished the year with ~$374K on hand.</a:t>
            </a:r>
          </a:p>
          <a:p>
            <a:pPr marL="660355" indent="-507974" defTabSz="914377" eaLnBrk="0" fontAlgn="base" hangingPunct="0">
              <a:spcBef>
                <a:spcPct val="0"/>
              </a:spcBef>
              <a:spcAft>
                <a:spcPct val="0"/>
              </a:spcAft>
              <a:buFont typeface="Arial" panose="020B0604020202020204" pitchFamily="34" charset="0"/>
              <a:buChar char="•"/>
            </a:pPr>
            <a:endParaRPr lang="en-US" sz="1867">
              <a:solidFill>
                <a:srgbClr val="000000"/>
              </a:solidFill>
              <a:highlight>
                <a:srgbClr val="FFFF00"/>
              </a:highlight>
              <a:latin typeface="Arial" panose="020B0604020202020204" pitchFamily="34" charset="0"/>
              <a:cs typeface="Arial" panose="020B0604020202020204" pitchFamily="34" charset="0"/>
            </a:endParaRPr>
          </a:p>
          <a:p>
            <a:pPr marL="1117555" lvl="1" indent="-507974" defTabSz="914377" eaLnBrk="0" fontAlgn="base" hangingPunct="0">
              <a:spcBef>
                <a:spcPct val="0"/>
              </a:spcBef>
              <a:spcAft>
                <a:spcPct val="0"/>
              </a:spcAft>
              <a:buFont typeface="Arial" panose="020B0604020202020204" pitchFamily="34" charset="0"/>
              <a:buChar char="•"/>
            </a:pPr>
            <a:endParaRPr lang="en-US" sz="1867">
              <a:solidFill>
                <a:srgbClr val="000000"/>
              </a:solidFill>
              <a:highlight>
                <a:srgbClr val="FFFF00"/>
              </a:highlight>
              <a:latin typeface="Arial" panose="020B0604020202020204" pitchFamily="34" charset="0"/>
              <a:cs typeface="Arial" panose="020B0604020202020204" pitchFamily="34" charset="0"/>
            </a:endParaRPr>
          </a:p>
          <a:p>
            <a:pPr marL="1117555" lvl="1" indent="-507974" defTabSz="914377" eaLnBrk="0" fontAlgn="base" hangingPunct="0">
              <a:spcBef>
                <a:spcPct val="0"/>
              </a:spcBef>
              <a:spcAft>
                <a:spcPct val="0"/>
              </a:spcAft>
              <a:buFont typeface="Arial" panose="020B0604020202020204" pitchFamily="34" charset="0"/>
              <a:buChar char="•"/>
            </a:pPr>
            <a:endParaRPr lang="en-US" sz="1867">
              <a:solidFill>
                <a:srgbClr val="000000"/>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321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17C4A-5B51-D6F6-7F56-915026AD3A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AEF4F-76C9-05F8-B0C8-DBB444675879}"/>
              </a:ext>
            </a:extLst>
          </p:cNvPr>
          <p:cNvSpPr>
            <a:spLocks noGrp="1"/>
          </p:cNvSpPr>
          <p:nvPr>
            <p:ph type="title"/>
          </p:nvPr>
        </p:nvSpPr>
        <p:spPr/>
        <p:txBody>
          <a:bodyPr>
            <a:normAutofit fontScale="90000"/>
          </a:bodyPr>
          <a:lstStyle/>
          <a:p>
            <a:r>
              <a:rPr lang="en-US">
                <a:effectLst>
                  <a:outerShdw blurRad="50800" dist="38100" dir="2700000" algn="tl" rotWithShape="0">
                    <a:prstClr val="black">
                      <a:alpha val="40000"/>
                    </a:prstClr>
                  </a:outerShdw>
                </a:effectLst>
              </a:rPr>
              <a:t>Stellar June YTD FY2025 Financials Actual Vs. Budget (1 Of 2)</a:t>
            </a:r>
            <a:br>
              <a:rPr lang="en-US" sz="4800"/>
            </a:br>
            <a:endParaRPr lang="en-US"/>
          </a:p>
        </p:txBody>
      </p:sp>
      <p:sp>
        <p:nvSpPr>
          <p:cNvPr id="3" name="Footer Placeholder 2">
            <a:extLst>
              <a:ext uri="{FF2B5EF4-FFF2-40B4-BE49-F238E27FC236}">
                <a16:creationId xmlns:a16="http://schemas.microsoft.com/office/drawing/2014/main" id="{D0C7FC74-312D-2423-E7CA-857D776B73A9}"/>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C3331EA8-56FB-E792-903D-133BE4930AE6}"/>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6</a:t>
            </a:fld>
            <a:endParaRPr lang="en-US" kern="1200">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EAB30912-7B81-15D2-D990-970A48D22946}"/>
              </a:ext>
            </a:extLst>
          </p:cNvPr>
          <p:cNvSpPr/>
          <p:nvPr/>
        </p:nvSpPr>
        <p:spPr>
          <a:xfrm>
            <a:off x="6784282" y="1781663"/>
            <a:ext cx="4975884" cy="67098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121920" tIns="0" rIns="121920" bIns="60960" rtlCol="0" anchor="ctr"/>
          <a:lstStyle/>
          <a:p>
            <a:r>
              <a:rPr lang="en-US" sz="1200" b="1" u="sng">
                <a:solidFill>
                  <a:srgbClr val="211B57"/>
                </a:solidFill>
                <a:latin typeface="Arial"/>
                <a:cs typeface="Arial"/>
              </a:rPr>
              <a:t>Participation Fees:</a:t>
            </a:r>
            <a:r>
              <a:rPr lang="en-US" sz="1200" b="1">
                <a:solidFill>
                  <a:srgbClr val="211B57"/>
                </a:solidFill>
                <a:latin typeface="Arial"/>
                <a:cs typeface="Arial"/>
              </a:rPr>
              <a:t> </a:t>
            </a:r>
            <a:r>
              <a:rPr lang="en-US" sz="1200">
                <a:solidFill>
                  <a:schemeClr val="tx1"/>
                </a:solidFill>
                <a:latin typeface="Arial"/>
                <a:cs typeface="Arial"/>
              </a:rPr>
              <a:t>YTD actuals are driven by annual renewals from last year’s annual billing.  </a:t>
            </a:r>
          </a:p>
        </p:txBody>
      </p:sp>
      <p:sp>
        <p:nvSpPr>
          <p:cNvPr id="6" name="Rectangle 5">
            <a:extLst>
              <a:ext uri="{FF2B5EF4-FFF2-40B4-BE49-F238E27FC236}">
                <a16:creationId xmlns:a16="http://schemas.microsoft.com/office/drawing/2014/main" id="{15457B12-6909-BB72-35B1-054B875E7B72}"/>
              </a:ext>
            </a:extLst>
          </p:cNvPr>
          <p:cNvSpPr/>
          <p:nvPr/>
        </p:nvSpPr>
        <p:spPr>
          <a:xfrm>
            <a:off x="6784282" y="2532294"/>
            <a:ext cx="4975884" cy="801345"/>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200" b="1" u="sng">
                <a:solidFill>
                  <a:srgbClr val="211B57"/>
                </a:solidFill>
                <a:latin typeface="Arial" panose="020B0604020202020204" pitchFamily="34" charset="0"/>
                <a:cs typeface="Arial" panose="020B0604020202020204" pitchFamily="34" charset="0"/>
              </a:rPr>
              <a:t>Other Fees Billed &amp; Commercial Revenue:</a:t>
            </a:r>
            <a:r>
              <a:rPr lang="en-US" sz="1200" b="1">
                <a:solidFill>
                  <a:srgbClr val="211B57"/>
                </a:solidFill>
                <a:latin typeface="Arial" panose="020B0604020202020204" pitchFamily="34" charset="0"/>
                <a:cs typeface="Arial" panose="020B0604020202020204" pitchFamily="34" charset="0"/>
              </a:rPr>
              <a:t> </a:t>
            </a:r>
            <a:r>
              <a:rPr lang="en-US" sz="1200">
                <a:solidFill>
                  <a:schemeClr val="tx1"/>
                </a:solidFill>
                <a:latin typeface="Arial"/>
                <a:cs typeface="Arial"/>
              </a:rPr>
              <a:t>Reinstatement fees of ~$500K led the way, followed by Database Accuracy Fines of ~$290K and broker data management fees of ~$200K, which were better than planned. </a:t>
            </a:r>
          </a:p>
        </p:txBody>
      </p:sp>
      <p:sp>
        <p:nvSpPr>
          <p:cNvPr id="10" name="Rectangle 9">
            <a:extLst>
              <a:ext uri="{FF2B5EF4-FFF2-40B4-BE49-F238E27FC236}">
                <a16:creationId xmlns:a16="http://schemas.microsoft.com/office/drawing/2014/main" id="{16CE9BE7-B86F-B97B-9AD0-EA3AD30E8B71}"/>
              </a:ext>
            </a:extLst>
          </p:cNvPr>
          <p:cNvSpPr/>
          <p:nvPr/>
        </p:nvSpPr>
        <p:spPr>
          <a:xfrm>
            <a:off x="6784282" y="3524362"/>
            <a:ext cx="4975884" cy="2831988"/>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200" b="1" u="sng">
                <a:solidFill>
                  <a:srgbClr val="211B57"/>
                </a:solidFill>
                <a:latin typeface="Arial" panose="020B0604020202020204" pitchFamily="34" charset="0"/>
                <a:cs typeface="Arial" panose="020B0604020202020204" pitchFamily="34" charset="0"/>
              </a:rPr>
              <a:t>COGS:</a:t>
            </a:r>
          </a:p>
          <a:p>
            <a:r>
              <a:rPr lang="en-US" sz="1200">
                <a:latin typeface="Arial" panose="020B0604020202020204" pitchFamily="34" charset="0"/>
                <a:cs typeface="Arial" panose="020B0604020202020204" pitchFamily="34" charset="0"/>
              </a:rPr>
              <a:t>CoreLogic savings are realized due to the slightly aggressive budget rate, coupled with a lower number of new customers.</a:t>
            </a:r>
          </a:p>
          <a:p>
            <a:r>
              <a:rPr lang="en-US" sz="1200" b="1" u="sng">
                <a:solidFill>
                  <a:srgbClr val="211B57"/>
                </a:solidFill>
                <a:latin typeface="Arial" panose="020B0604020202020204" pitchFamily="34" charset="0"/>
                <a:cs typeface="Arial" panose="020B0604020202020204" pitchFamily="34" charset="0"/>
              </a:rPr>
              <a:t>IMAPP:</a:t>
            </a:r>
          </a:p>
          <a:p>
            <a:r>
              <a:rPr lang="en-US" sz="1200">
                <a:solidFill>
                  <a:schemeClr val="tx1"/>
                </a:solidFill>
                <a:latin typeface="Arial" panose="020B0604020202020204" pitchFamily="34" charset="0"/>
                <a:cs typeface="Arial" panose="020B0604020202020204" pitchFamily="34" charset="0"/>
              </a:rPr>
              <a:t>Over plan due to the unique customers being stronger than planned.</a:t>
            </a:r>
          </a:p>
          <a:p>
            <a:r>
              <a:rPr lang="en-US" sz="1200" b="1" u="sng">
                <a:solidFill>
                  <a:srgbClr val="211B57"/>
                </a:solidFill>
                <a:latin typeface="Arial" panose="020B0604020202020204" pitchFamily="34" charset="0"/>
                <a:cs typeface="Arial" panose="020B0604020202020204" pitchFamily="34" charset="0"/>
              </a:rPr>
              <a:t>Stellar Central:  </a:t>
            </a:r>
            <a:r>
              <a:rPr lang="en-US" sz="1200">
                <a:solidFill>
                  <a:srgbClr val="211B57"/>
                </a:solidFill>
                <a:latin typeface="Arial" panose="020B0604020202020204" pitchFamily="34" charset="0"/>
                <a:cs typeface="Arial" panose="020B0604020202020204" pitchFamily="34" charset="0"/>
              </a:rPr>
              <a:t>Unfavorable </a:t>
            </a:r>
            <a:r>
              <a:rPr lang="en-US" sz="1200">
                <a:solidFill>
                  <a:schemeClr val="tx1"/>
                </a:solidFill>
                <a:latin typeface="Arial" panose="020B0604020202020204" pitchFamily="34" charset="0"/>
                <a:cs typeface="Arial" panose="020B0604020202020204" pitchFamily="34" charset="0"/>
              </a:rPr>
              <a:t>due to </a:t>
            </a:r>
            <a:r>
              <a:rPr lang="en-US" sz="1200" err="1">
                <a:solidFill>
                  <a:schemeClr val="tx1"/>
                </a:solidFill>
                <a:latin typeface="Arial" panose="020B0604020202020204" pitchFamily="34" charset="0"/>
                <a:cs typeface="Arial" panose="020B0604020202020204" pitchFamily="34" charset="0"/>
              </a:rPr>
              <a:t>MoxiWorks</a:t>
            </a:r>
            <a:r>
              <a:rPr lang="en-US" sz="1200">
                <a:solidFill>
                  <a:schemeClr val="tx1"/>
                </a:solidFill>
                <a:latin typeface="Arial" panose="020B0604020202020204" pitchFamily="34" charset="0"/>
                <a:cs typeface="Arial" panose="020B0604020202020204" pitchFamily="34" charset="0"/>
              </a:rPr>
              <a:t> termination fees and switch to Centris. </a:t>
            </a:r>
          </a:p>
          <a:p>
            <a:r>
              <a:rPr lang="en-US" sz="1200" b="1" u="sng">
                <a:solidFill>
                  <a:srgbClr val="211B57"/>
                </a:solidFill>
                <a:latin typeface="Arial" panose="020B0604020202020204" pitchFamily="34" charset="0"/>
                <a:cs typeface="Arial" panose="020B0604020202020204" pitchFamily="34" charset="0"/>
              </a:rPr>
              <a:t>Contracted Services Other:</a:t>
            </a:r>
          </a:p>
          <a:p>
            <a:r>
              <a:rPr lang="en-US" sz="1200">
                <a:solidFill>
                  <a:schemeClr val="tx1"/>
                </a:solidFill>
                <a:latin typeface="Arial" panose="020B0604020202020204" pitchFamily="34" charset="0"/>
                <a:cs typeface="Arial" panose="020B0604020202020204" pitchFamily="34" charset="0"/>
              </a:rPr>
              <a:t>Favorable due to the implementation delay for New Tools (Paragon Connect, Floorplan, etc.).</a:t>
            </a:r>
          </a:p>
          <a:p>
            <a:r>
              <a:rPr lang="en-US" sz="1200" b="1" u="sng">
                <a:solidFill>
                  <a:srgbClr val="211B57"/>
                </a:solidFill>
                <a:latin typeface="Arial" panose="020B0604020202020204" pitchFamily="34" charset="0"/>
                <a:cs typeface="Arial" panose="020B0604020202020204" pitchFamily="34" charset="0"/>
              </a:rPr>
              <a:t>Commercial Services “Catalyst”:</a:t>
            </a:r>
          </a:p>
          <a:p>
            <a:r>
              <a:rPr lang="en-US" sz="1200">
                <a:solidFill>
                  <a:schemeClr val="tx1"/>
                </a:solidFill>
                <a:latin typeface="Arial" panose="020B0604020202020204" pitchFamily="34" charset="0"/>
                <a:cs typeface="Arial" panose="020B0604020202020204" pitchFamily="34" charset="0"/>
              </a:rPr>
              <a:t>Catalyst fees are lower due to more favorable rates than planned. </a:t>
            </a:r>
          </a:p>
          <a:p>
            <a:r>
              <a:rPr lang="en-US" sz="1200" b="1" u="sng">
                <a:solidFill>
                  <a:srgbClr val="211B57"/>
                </a:solidFill>
                <a:latin typeface="Arial" panose="020B0604020202020204" pitchFamily="34" charset="0"/>
                <a:cs typeface="Arial" panose="020B0604020202020204" pitchFamily="34" charset="0"/>
              </a:rPr>
              <a:t>Service Fees:</a:t>
            </a:r>
            <a:r>
              <a:rPr lang="en-US" sz="1200">
                <a:solidFill>
                  <a:schemeClr val="tx1"/>
                </a:solidFill>
                <a:latin typeface="Arial" panose="020B0604020202020204" pitchFamily="34" charset="0"/>
                <a:cs typeface="Arial" panose="020B0604020202020204" pitchFamily="34" charset="0"/>
              </a:rPr>
              <a:t> favorable due to the implementation of credit card processing fees. </a:t>
            </a:r>
            <a:endParaRPr lang="en-US" sz="1200" b="1" u="sng">
              <a:solidFill>
                <a:schemeClr val="tx1"/>
              </a:solidFill>
              <a:latin typeface="Arial" panose="020B0604020202020204" pitchFamily="34" charset="0"/>
              <a:cs typeface="Arial" panose="020B0604020202020204" pitchFamily="34" charset="0"/>
            </a:endParaRPr>
          </a:p>
        </p:txBody>
      </p:sp>
      <p:graphicFrame>
        <p:nvGraphicFramePr>
          <p:cNvPr id="4" name="Object 3">
            <a:extLst>
              <a:ext uri="{FF2B5EF4-FFF2-40B4-BE49-F238E27FC236}">
                <a16:creationId xmlns:a16="http://schemas.microsoft.com/office/drawing/2014/main" id="{DA7E2F27-3705-BDDF-C855-B2496E956273}"/>
              </a:ext>
            </a:extLst>
          </p:cNvPr>
          <p:cNvGraphicFramePr>
            <a:graphicFrameLocks noChangeAspect="1"/>
          </p:cNvGraphicFramePr>
          <p:nvPr>
            <p:extLst>
              <p:ext uri="{D42A27DB-BD31-4B8C-83A1-F6EECF244321}">
                <p14:modId xmlns:p14="http://schemas.microsoft.com/office/powerpoint/2010/main" val="2898554802"/>
              </p:ext>
            </p:extLst>
          </p:nvPr>
        </p:nvGraphicFramePr>
        <p:xfrm>
          <a:off x="177639" y="1784350"/>
          <a:ext cx="5694772" cy="4572000"/>
        </p:xfrm>
        <a:graphic>
          <a:graphicData uri="http://schemas.openxmlformats.org/presentationml/2006/ole">
            <mc:AlternateContent xmlns:mc="http://schemas.openxmlformats.org/markup-compatibility/2006">
              <mc:Choice xmlns:v="urn:schemas-microsoft-com:vml" Requires="v">
                <p:oleObj name="Worksheet" r:id="rId3" imgW="4243360" imgH="3838665" progId="Excel.Sheet.12">
                  <p:embed/>
                </p:oleObj>
              </mc:Choice>
              <mc:Fallback>
                <p:oleObj name="Worksheet" r:id="rId3" imgW="4243360" imgH="3838665" progId="Excel.Sheet.12">
                  <p:embed/>
                  <p:pic>
                    <p:nvPicPr>
                      <p:cNvPr id="4" name="Object 3">
                        <a:extLst>
                          <a:ext uri="{FF2B5EF4-FFF2-40B4-BE49-F238E27FC236}">
                            <a16:creationId xmlns:a16="http://schemas.microsoft.com/office/drawing/2014/main" id="{DA7E2F27-3705-BDDF-C855-B2496E956273}"/>
                          </a:ext>
                        </a:extLst>
                      </p:cNvPr>
                      <p:cNvPicPr/>
                      <p:nvPr/>
                    </p:nvPicPr>
                    <p:blipFill>
                      <a:blip r:embed="rId4"/>
                      <a:stretch>
                        <a:fillRect/>
                      </a:stretch>
                    </p:blipFill>
                    <p:spPr>
                      <a:xfrm>
                        <a:off x="177639" y="1784350"/>
                        <a:ext cx="5694772" cy="4572000"/>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3806235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6B75-3758-893F-B239-EE0CBDA22DA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848A9B5-0483-217A-C859-EF9C24C2710D}"/>
              </a:ext>
            </a:extLst>
          </p:cNvPr>
          <p:cNvPicPr>
            <a:picLocks noChangeAspect="1"/>
          </p:cNvPicPr>
          <p:nvPr/>
        </p:nvPicPr>
        <p:blipFill>
          <a:blip r:embed="rId3"/>
          <a:stretch>
            <a:fillRect/>
          </a:stretch>
        </p:blipFill>
        <p:spPr>
          <a:xfrm>
            <a:off x="320372" y="1777409"/>
            <a:ext cx="6455867" cy="4542156"/>
          </a:xfrm>
          <a:prstGeom prst="rect">
            <a:avLst/>
          </a:prstGeom>
        </p:spPr>
      </p:pic>
      <p:sp>
        <p:nvSpPr>
          <p:cNvPr id="8" name="Title 7">
            <a:extLst>
              <a:ext uri="{FF2B5EF4-FFF2-40B4-BE49-F238E27FC236}">
                <a16:creationId xmlns:a16="http://schemas.microsoft.com/office/drawing/2014/main" id="{1CFA4EC2-5C29-B4FD-BE01-9D66E8572E28}"/>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June YTD FY2025 Financials Actual Vs. Budget (2 Of 2)</a:t>
            </a:r>
          </a:p>
        </p:txBody>
      </p:sp>
      <p:sp>
        <p:nvSpPr>
          <p:cNvPr id="3" name="Footer Placeholder 2">
            <a:extLst>
              <a:ext uri="{FF2B5EF4-FFF2-40B4-BE49-F238E27FC236}">
                <a16:creationId xmlns:a16="http://schemas.microsoft.com/office/drawing/2014/main" id="{E617E21B-673B-A003-B88E-BF5ED988DCD9}"/>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E6BDE8E4-42C4-906A-50B0-A78620E5D5D1}"/>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7</a:t>
            </a:fld>
            <a:endParaRPr lang="en-US" kern="1200">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E9AF800E-ADDD-02A0-8D5C-BE24EF5B04DB}"/>
              </a:ext>
            </a:extLst>
          </p:cNvPr>
          <p:cNvSpPr/>
          <p:nvPr/>
        </p:nvSpPr>
        <p:spPr>
          <a:xfrm>
            <a:off x="8009685" y="5936909"/>
            <a:ext cx="3474720" cy="821351"/>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Employee Costs:</a:t>
            </a:r>
            <a:r>
              <a:rPr lang="en-US" sz="1400" b="1">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Primarily driven by open positions for both direct labor and benefits. </a:t>
            </a:r>
          </a:p>
        </p:txBody>
      </p:sp>
      <p:sp>
        <p:nvSpPr>
          <p:cNvPr id="6" name="Rectangle 5">
            <a:extLst>
              <a:ext uri="{FF2B5EF4-FFF2-40B4-BE49-F238E27FC236}">
                <a16:creationId xmlns:a16="http://schemas.microsoft.com/office/drawing/2014/main" id="{167C273B-8128-2247-31C4-838F118C4E1C}"/>
              </a:ext>
            </a:extLst>
          </p:cNvPr>
          <p:cNvSpPr/>
          <p:nvPr/>
        </p:nvSpPr>
        <p:spPr>
          <a:xfrm>
            <a:off x="8009685" y="1709867"/>
            <a:ext cx="3474720" cy="915346"/>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Depreciation &amp; Amortization:</a:t>
            </a:r>
            <a:r>
              <a:rPr lang="en-US" sz="1400">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Is favorable due to delays in the CRM software implementation.</a:t>
            </a:r>
          </a:p>
        </p:txBody>
      </p:sp>
      <p:sp>
        <p:nvSpPr>
          <p:cNvPr id="13" name="Rectangle 12">
            <a:extLst>
              <a:ext uri="{FF2B5EF4-FFF2-40B4-BE49-F238E27FC236}">
                <a16:creationId xmlns:a16="http://schemas.microsoft.com/office/drawing/2014/main" id="{7FC8D622-7CA9-CB5F-CDE4-66ECED174373}"/>
              </a:ext>
            </a:extLst>
          </p:cNvPr>
          <p:cNvSpPr/>
          <p:nvPr/>
        </p:nvSpPr>
        <p:spPr>
          <a:xfrm>
            <a:off x="8009685" y="2698674"/>
            <a:ext cx="3474720" cy="3164775"/>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Insurance:</a:t>
            </a:r>
            <a:r>
              <a:rPr lang="en-US" sz="1400">
                <a:solidFill>
                  <a:schemeClr val="tx1"/>
                </a:solidFill>
                <a:latin typeface="Arial" panose="020B0604020202020204" pitchFamily="34" charset="0"/>
                <a:cs typeface="Arial" panose="020B0604020202020204" pitchFamily="34" charset="0"/>
              </a:rPr>
              <a:t> Is over budget due to the doubling of our business liability insurance to ~$10M.</a:t>
            </a:r>
          </a:p>
          <a:p>
            <a:r>
              <a:rPr lang="en-US" sz="1400" b="1" u="sng">
                <a:solidFill>
                  <a:srgbClr val="211B57"/>
                </a:solidFill>
                <a:latin typeface="Arial" panose="020B0604020202020204" pitchFamily="34" charset="0"/>
                <a:cs typeface="Arial" panose="020B0604020202020204" pitchFamily="34" charset="0"/>
              </a:rPr>
              <a:t>Building Utilities and Maintenance:</a:t>
            </a:r>
            <a:r>
              <a:rPr lang="en-US" sz="1400">
                <a:solidFill>
                  <a:schemeClr val="tx1"/>
                </a:solidFill>
                <a:latin typeface="Arial" panose="020B0604020202020204" pitchFamily="34" charset="0"/>
                <a:cs typeface="Arial" panose="020B0604020202020204" pitchFamily="34" charset="0"/>
              </a:rPr>
              <a:t> Under plan due to security monitoring installation taking longer than expected. </a:t>
            </a:r>
          </a:p>
          <a:p>
            <a:r>
              <a:rPr lang="en-US" sz="1400" b="1" u="sng">
                <a:solidFill>
                  <a:srgbClr val="211B57"/>
                </a:solidFill>
                <a:latin typeface="Arial" panose="020B0604020202020204" pitchFamily="34" charset="0"/>
                <a:cs typeface="Arial" panose="020B0604020202020204" pitchFamily="34" charset="0"/>
              </a:rPr>
              <a:t>Professional Fees and Services:</a:t>
            </a:r>
            <a:r>
              <a:rPr lang="en-US" sz="1400">
                <a:solidFill>
                  <a:srgbClr val="211B57"/>
                </a:solidFill>
                <a:latin typeface="Arial" panose="020B0604020202020204" pitchFamily="34" charset="0"/>
                <a:cs typeface="Arial" panose="020B0604020202020204" pitchFamily="34" charset="0"/>
              </a:rPr>
              <a:t> Consultant fees for </a:t>
            </a:r>
            <a:r>
              <a:rPr lang="en-US" sz="1400">
                <a:solidFill>
                  <a:schemeClr val="tx1"/>
                </a:solidFill>
                <a:latin typeface="Arial" panose="020B0604020202020204" pitchFamily="34" charset="0"/>
                <a:cs typeface="Arial" panose="020B0604020202020204" pitchFamily="34" charset="0"/>
              </a:rPr>
              <a:t>CRM project was not realized due to implementation delay. </a:t>
            </a:r>
          </a:p>
          <a:p>
            <a:r>
              <a:rPr lang="en-US" sz="1400" b="1" u="sng">
                <a:solidFill>
                  <a:srgbClr val="211B57"/>
                </a:solidFill>
                <a:latin typeface="Arial" panose="020B0604020202020204" pitchFamily="34" charset="0"/>
                <a:cs typeface="Arial" panose="020B0604020202020204" pitchFamily="34" charset="0"/>
              </a:rPr>
              <a:t>General and Administrative:</a:t>
            </a:r>
            <a:r>
              <a:rPr lang="en-US" sz="1400">
                <a:solidFill>
                  <a:schemeClr val="tx1"/>
                </a:solidFill>
                <a:latin typeface="Arial" panose="020B0604020202020204" pitchFamily="34" charset="0"/>
                <a:cs typeface="Arial" panose="020B0604020202020204" pitchFamily="34" charset="0"/>
              </a:rPr>
              <a:t> Is primarily favorable due to underspend in SW/HW.</a:t>
            </a:r>
          </a:p>
          <a:p>
            <a:r>
              <a:rPr lang="en-US" sz="1400" b="1" u="sng">
                <a:solidFill>
                  <a:srgbClr val="211B57"/>
                </a:solidFill>
                <a:latin typeface="Arial" panose="020B0604020202020204" pitchFamily="34" charset="0"/>
                <a:cs typeface="Arial" panose="020B0604020202020204" pitchFamily="34" charset="0"/>
              </a:rPr>
              <a:t>Marketing and TME:</a:t>
            </a:r>
            <a:r>
              <a:rPr lang="en-US" sz="1400">
                <a:solidFill>
                  <a:schemeClr val="tx1"/>
                </a:solidFill>
                <a:latin typeface="Arial" panose="020B0604020202020204" pitchFamily="34" charset="0"/>
                <a:cs typeface="Arial" panose="020B0604020202020204" pitchFamily="34" charset="0"/>
              </a:rPr>
              <a:t> Favorable as Marketing and Travel were not utilized as originally planned.</a:t>
            </a:r>
            <a:endParaRPr lang="en-US" sz="1400" b="1" i="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191172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810FA-C11C-E21C-730B-0C0B4EDC7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90B1B-9D8A-82C3-0641-6EE2841BE274}"/>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June YTD FY2025 Cash Flow</a:t>
            </a:r>
            <a:endParaRPr lang="en-US"/>
          </a:p>
        </p:txBody>
      </p:sp>
      <p:sp>
        <p:nvSpPr>
          <p:cNvPr id="28674" name="Date Placeholder 2">
            <a:extLst>
              <a:ext uri="{FF2B5EF4-FFF2-40B4-BE49-F238E27FC236}">
                <a16:creationId xmlns:a16="http://schemas.microsoft.com/office/drawing/2014/main" id="{482F44C2-7BE7-331C-FC81-387D451B8056}"/>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062FF937-86F6-4737-88E5-897313AA8AF4}"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E2553631-4400-2714-73AB-ECED6D7AF860}"/>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1A6DF683-1B8E-C47D-EE7E-4C3A2F85D69C}"/>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8</a:t>
            </a:fld>
            <a:endParaRPr lang="en-US" altLang="en-US" sz="1200">
              <a:solidFill>
                <a:srgbClr val="FFFFFF"/>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1AA4F2F-235F-E58A-CD91-79591278B700}"/>
              </a:ext>
            </a:extLst>
          </p:cNvPr>
          <p:cNvPicPr>
            <a:picLocks noChangeAspect="1"/>
          </p:cNvPicPr>
          <p:nvPr/>
        </p:nvPicPr>
        <p:blipFill>
          <a:blip r:embed="rId2"/>
          <a:stretch>
            <a:fillRect/>
          </a:stretch>
        </p:blipFill>
        <p:spPr>
          <a:xfrm>
            <a:off x="231835" y="1810959"/>
            <a:ext cx="11610760" cy="4873082"/>
          </a:xfrm>
          <a:prstGeom prst="rect">
            <a:avLst/>
          </a:prstGeom>
          <a:solidFill>
            <a:schemeClr val="bg1"/>
          </a:solidFill>
          <a:ln>
            <a:solidFill>
              <a:schemeClr val="tx1"/>
            </a:solidFill>
          </a:ln>
        </p:spPr>
      </p:pic>
    </p:spTree>
    <p:extLst>
      <p:ext uri="{BB962C8B-B14F-4D97-AF65-F5344CB8AC3E}">
        <p14:creationId xmlns:p14="http://schemas.microsoft.com/office/powerpoint/2010/main" val="3652730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4C47-25C6-AD84-5EB4-32C6B6654A0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8D824C-C31A-40B1-CCFF-69E6B2E4B7A2}"/>
              </a:ext>
            </a:extLst>
          </p:cNvPr>
          <p:cNvPicPr>
            <a:picLocks noChangeAspect="1"/>
          </p:cNvPicPr>
          <p:nvPr/>
        </p:nvPicPr>
        <p:blipFill>
          <a:blip r:embed="rId2"/>
          <a:stretch>
            <a:fillRect/>
          </a:stretch>
        </p:blipFill>
        <p:spPr>
          <a:xfrm>
            <a:off x="509143" y="1697690"/>
            <a:ext cx="6807200" cy="3443867"/>
          </a:xfrm>
          <a:prstGeom prst="rect">
            <a:avLst/>
          </a:prstGeom>
        </p:spPr>
      </p:pic>
      <p:sp>
        <p:nvSpPr>
          <p:cNvPr id="9" name="Title 8">
            <a:extLst>
              <a:ext uri="{FF2B5EF4-FFF2-40B4-BE49-F238E27FC236}">
                <a16:creationId xmlns:a16="http://schemas.microsoft.com/office/drawing/2014/main" id="{807AE869-EE86-82A7-22DD-9437919C7B5B}"/>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June FY2025 Reserves</a:t>
            </a:r>
            <a:endParaRPr lang="en-US"/>
          </a:p>
        </p:txBody>
      </p:sp>
      <p:sp>
        <p:nvSpPr>
          <p:cNvPr id="6" name="Slide Number Placeholder 5">
            <a:extLst>
              <a:ext uri="{FF2B5EF4-FFF2-40B4-BE49-F238E27FC236}">
                <a16:creationId xmlns:a16="http://schemas.microsoft.com/office/drawing/2014/main" id="{00FB475D-15A3-7FA8-1326-ABC79A9BC91C}"/>
              </a:ext>
            </a:extLst>
          </p:cNvPr>
          <p:cNvSpPr>
            <a:spLocks noGrp="1"/>
          </p:cNvSpPr>
          <p:nvPr>
            <p:ph type="sldNum" sz="quarter" idx="12"/>
          </p:nvPr>
        </p:nvSpPr>
        <p:spPr/>
        <p:txBody>
          <a:bodyPr/>
          <a:lstStyle/>
          <a:p>
            <a:pPr>
              <a:defRPr/>
            </a:pPr>
            <a:fld id="{9F5B9436-6D62-A04F-B217-994E99AE9C8C}" type="slidenum">
              <a:rPr lang="en-US" smtClean="0"/>
              <a:pPr>
                <a:defRPr/>
              </a:pPr>
              <a:t>9</a:t>
            </a:fld>
            <a:endParaRPr lang="en-US"/>
          </a:p>
        </p:txBody>
      </p:sp>
      <p:sp>
        <p:nvSpPr>
          <p:cNvPr id="3" name="TextBox 2">
            <a:extLst>
              <a:ext uri="{FF2B5EF4-FFF2-40B4-BE49-F238E27FC236}">
                <a16:creationId xmlns:a16="http://schemas.microsoft.com/office/drawing/2014/main" id="{464BA306-384A-46DF-A591-BB15D8439AFF}"/>
              </a:ext>
            </a:extLst>
          </p:cNvPr>
          <p:cNvSpPr txBox="1"/>
          <p:nvPr/>
        </p:nvSpPr>
        <p:spPr>
          <a:xfrm>
            <a:off x="1188392" y="5218824"/>
            <a:ext cx="3886200" cy="70788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t>Gross Monthly Operating burn - ~$2.5M</a:t>
            </a:r>
          </a:p>
        </p:txBody>
      </p:sp>
      <p:sp>
        <p:nvSpPr>
          <p:cNvPr id="4" name="TextBox 3">
            <a:extLst>
              <a:ext uri="{FF2B5EF4-FFF2-40B4-BE49-F238E27FC236}">
                <a16:creationId xmlns:a16="http://schemas.microsoft.com/office/drawing/2014/main" id="{06899424-B3A4-1286-255E-07336771028E}"/>
              </a:ext>
            </a:extLst>
          </p:cNvPr>
          <p:cNvSpPr txBox="1"/>
          <p:nvPr/>
        </p:nvSpPr>
        <p:spPr>
          <a:xfrm>
            <a:off x="1188392" y="6043743"/>
            <a:ext cx="3886200" cy="4001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t>Net Monthly Cash burn - ~$2.1M</a:t>
            </a:r>
          </a:p>
        </p:txBody>
      </p:sp>
      <p:sp>
        <p:nvSpPr>
          <p:cNvPr id="7" name="TextBox 6">
            <a:extLst>
              <a:ext uri="{FF2B5EF4-FFF2-40B4-BE49-F238E27FC236}">
                <a16:creationId xmlns:a16="http://schemas.microsoft.com/office/drawing/2014/main" id="{68D93124-2601-8FF9-5556-791AC3828527}"/>
              </a:ext>
            </a:extLst>
          </p:cNvPr>
          <p:cNvSpPr txBox="1"/>
          <p:nvPr/>
        </p:nvSpPr>
        <p:spPr>
          <a:xfrm>
            <a:off x="7752816" y="5056512"/>
            <a:ext cx="4006920" cy="163121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latin typeface="Arial" panose="020B0604020202020204" pitchFamily="34" charset="0"/>
                <a:cs typeface="Arial" panose="020B0604020202020204" pitchFamily="34" charset="0"/>
              </a:rPr>
              <a:t>Based on net cash monthly burn rate (monthly revenue – operating expenses) Stellar has ~30 months of projected cash on hand.</a:t>
            </a:r>
          </a:p>
        </p:txBody>
      </p:sp>
      <p:sp>
        <p:nvSpPr>
          <p:cNvPr id="8" name="TextBox 7">
            <a:extLst>
              <a:ext uri="{FF2B5EF4-FFF2-40B4-BE49-F238E27FC236}">
                <a16:creationId xmlns:a16="http://schemas.microsoft.com/office/drawing/2014/main" id="{1FE54A23-48DC-260C-94CC-41FD46CD8372}"/>
              </a:ext>
            </a:extLst>
          </p:cNvPr>
          <p:cNvSpPr txBox="1"/>
          <p:nvPr/>
        </p:nvSpPr>
        <p:spPr>
          <a:xfrm>
            <a:off x="7738282" y="1716440"/>
            <a:ext cx="4035988" cy="120032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a:latin typeface="Arial" panose="020B0604020202020204" pitchFamily="34" charset="0"/>
                <a:cs typeface="Arial" panose="020B0604020202020204" pitchFamily="34" charset="0"/>
              </a:rPr>
              <a:t>Reserves are forecasted to be fully funded with ~$31.9M of additional cash for monthly operations in FY2026.</a:t>
            </a:r>
          </a:p>
        </p:txBody>
      </p:sp>
      <p:sp>
        <p:nvSpPr>
          <p:cNvPr id="11" name="TextBox 10">
            <a:extLst>
              <a:ext uri="{FF2B5EF4-FFF2-40B4-BE49-F238E27FC236}">
                <a16:creationId xmlns:a16="http://schemas.microsoft.com/office/drawing/2014/main" id="{0EDF2A0C-5299-DCFE-18BB-7E716B735DF9}"/>
              </a:ext>
            </a:extLst>
          </p:cNvPr>
          <p:cNvSpPr txBox="1"/>
          <p:nvPr/>
        </p:nvSpPr>
        <p:spPr>
          <a:xfrm>
            <a:off x="7738282" y="3109477"/>
            <a:ext cx="4035988" cy="175432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a:latin typeface="Arial" panose="020B0604020202020204" pitchFamily="34" charset="0"/>
                <a:cs typeface="Arial" panose="020B0604020202020204" pitchFamily="34" charset="0"/>
              </a:rPr>
              <a:t>Charitable Contribution “</a:t>
            </a:r>
            <a:r>
              <a:rPr lang="en-US">
                <a:solidFill>
                  <a:schemeClr val="tx1"/>
                </a:solidFill>
                <a:latin typeface="Arial" panose="020B0604020202020204" pitchFamily="34" charset="0"/>
                <a:cs typeface="Arial" panose="020B0604020202020204" pitchFamily="34" charset="0"/>
              </a:rPr>
              <a:t>Stellar Cares</a:t>
            </a:r>
            <a:r>
              <a:rPr lang="en-US">
                <a:latin typeface="Arial" panose="020B0604020202020204" pitchFamily="34" charset="0"/>
                <a:cs typeface="Arial" panose="020B0604020202020204" pitchFamily="34" charset="0"/>
              </a:rPr>
              <a:t>”  YTD spend through August results in ~$200K balance. This reserve will fluctuate year to year as new fine revenue is added, and charitable contributions are paid out.</a:t>
            </a:r>
          </a:p>
        </p:txBody>
      </p:sp>
    </p:spTree>
    <p:extLst>
      <p:ext uri="{BB962C8B-B14F-4D97-AF65-F5344CB8AC3E}">
        <p14:creationId xmlns:p14="http://schemas.microsoft.com/office/powerpoint/2010/main" val="3447062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835A8-4688-4CE7-2975-D82046FE5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10A4D-1877-A3A8-AD4E-31CDB3E463EB}"/>
              </a:ext>
            </a:extLst>
          </p:cNvPr>
          <p:cNvSpPr>
            <a:spLocks noGrp="1"/>
          </p:cNvSpPr>
          <p:nvPr>
            <p:ph type="ctrTitle"/>
          </p:nvPr>
        </p:nvSpPr>
        <p:spPr>
          <a:xfrm>
            <a:off x="838201" y="3429001"/>
            <a:ext cx="10829081" cy="1358153"/>
          </a:xfrm>
        </p:spPr>
        <p:txBody>
          <a:bodyPr/>
          <a:lstStyle/>
          <a:p>
            <a:pPr algn="ctr"/>
            <a:r>
              <a:rPr lang="en-US" sz="4000">
                <a:effectLst>
                  <a:outerShdw blurRad="50800" dist="38100" dir="2700000" algn="tl" rotWithShape="0">
                    <a:prstClr val="black">
                      <a:alpha val="40000"/>
                    </a:prstClr>
                  </a:outerShdw>
                </a:effectLst>
              </a:rPr>
              <a:t>IOBI </a:t>
            </a:r>
            <a:r>
              <a:rPr lang="en-US" sz="4000"/>
              <a:t>June YTD FY2025 Financials</a:t>
            </a:r>
            <a:endParaRPr lang="en-US" sz="400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05945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0E2D-BF33-9947-9333-3D1D8766AF9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FED62D1-79A2-E68E-3FAC-480FB32D72E1}"/>
              </a:ext>
            </a:extLst>
          </p:cNvPr>
          <p:cNvSpPr>
            <a:spLocks noGrp="1"/>
          </p:cNvSpPr>
          <p:nvPr>
            <p:ph type="title"/>
          </p:nvPr>
        </p:nvSpPr>
        <p:spPr>
          <a:xfrm>
            <a:off x="838200" y="451982"/>
            <a:ext cx="10515600" cy="1325563"/>
          </a:xfrm>
        </p:spPr>
        <p:txBody>
          <a:bodyPr>
            <a:normAutofit/>
          </a:bodyPr>
          <a:lstStyle/>
          <a:p>
            <a:r>
              <a:rPr lang="en-US" b="1">
                <a:effectLst>
                  <a:outerShdw blurRad="50800" dist="38100" dir="2700000" algn="tl" rotWithShape="0">
                    <a:prstClr val="black">
                      <a:alpha val="40000"/>
                    </a:prstClr>
                  </a:outerShdw>
                </a:effectLst>
              </a:rPr>
              <a:t>IOBI </a:t>
            </a:r>
            <a:r>
              <a:rPr lang="en-US">
                <a:effectLst>
                  <a:outerShdw blurRad="50800" dist="38100" dir="2700000" algn="tl" rotWithShape="0">
                    <a:prstClr val="black">
                      <a:alpha val="40000"/>
                    </a:prstClr>
                  </a:outerShdw>
                </a:effectLst>
              </a:rPr>
              <a:t>June YTD FY2025 Financials Actual Vs. Budget </a:t>
            </a:r>
            <a:endParaRPr lang="en-US" b="1"/>
          </a:p>
        </p:txBody>
      </p:sp>
      <p:sp>
        <p:nvSpPr>
          <p:cNvPr id="3" name="Footer Placeholder 2">
            <a:extLst>
              <a:ext uri="{FF2B5EF4-FFF2-40B4-BE49-F238E27FC236}">
                <a16:creationId xmlns:a16="http://schemas.microsoft.com/office/drawing/2014/main" id="{4EEDD14E-5F6E-2ED4-6B69-59287EE63C6A}"/>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AE9F0958-87C1-BCD7-3E65-64451290EA72}"/>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11</a:t>
            </a:fld>
            <a:endParaRPr lang="en-US" kern="1200">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2F847143-29BE-F565-FA47-A3C8C20D8826}"/>
              </a:ext>
            </a:extLst>
          </p:cNvPr>
          <p:cNvSpPr/>
          <p:nvPr/>
        </p:nvSpPr>
        <p:spPr>
          <a:xfrm>
            <a:off x="7626511" y="2921785"/>
            <a:ext cx="3874719" cy="88791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Depreciation and Amortization:</a:t>
            </a:r>
            <a:r>
              <a:rPr lang="en-US" sz="1333">
                <a:solidFill>
                  <a:srgbClr val="211B57"/>
                </a:solidFill>
                <a:latin typeface="Arial" panose="020B0604020202020204" pitchFamily="34" charset="0"/>
                <a:cs typeface="Arial" panose="020B0604020202020204" pitchFamily="34" charset="0"/>
              </a:rPr>
              <a:t> A</a:t>
            </a:r>
            <a:r>
              <a:rPr lang="en-US" sz="1333">
                <a:latin typeface="Arial" panose="020B0604020202020204" pitchFamily="34" charset="0"/>
                <a:cs typeface="Arial" panose="020B0604020202020204" pitchFamily="34" charset="0"/>
              </a:rPr>
              <a:t>re unfavorable to plan with the 2</a:t>
            </a:r>
            <a:r>
              <a:rPr lang="en-US" sz="1333" baseline="30000">
                <a:latin typeface="Arial" panose="020B0604020202020204" pitchFamily="34" charset="0"/>
                <a:cs typeface="Arial" panose="020B0604020202020204" pitchFamily="34" charset="0"/>
              </a:rPr>
              <a:t>nd</a:t>
            </a:r>
            <a:r>
              <a:rPr lang="en-US" sz="1333">
                <a:latin typeface="Arial" panose="020B0604020202020204" pitchFamily="34" charset="0"/>
                <a:cs typeface="Arial" panose="020B0604020202020204" pitchFamily="34" charset="0"/>
              </a:rPr>
              <a:t> floor renovation, and parking lot repaving being more expensive than planned.</a:t>
            </a:r>
            <a:endParaRPr lang="en-US" sz="1333">
              <a:solidFill>
                <a:schemeClr val="tx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9653543-CCD5-D6EB-994E-5EE8AA9213EF}"/>
              </a:ext>
            </a:extLst>
          </p:cNvPr>
          <p:cNvSpPr/>
          <p:nvPr/>
        </p:nvSpPr>
        <p:spPr>
          <a:xfrm>
            <a:off x="7626511" y="4075829"/>
            <a:ext cx="3874719" cy="800778"/>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Insurance Expense:</a:t>
            </a:r>
            <a:r>
              <a:rPr lang="en-US" sz="1333">
                <a:solidFill>
                  <a:srgbClr val="211B57"/>
                </a:solidFill>
                <a:latin typeface="Arial" panose="020B0604020202020204" pitchFamily="34" charset="0"/>
                <a:cs typeface="Arial" panose="020B0604020202020204" pitchFamily="34" charset="0"/>
              </a:rPr>
              <a:t> </a:t>
            </a:r>
            <a:r>
              <a:rPr lang="en-US" sz="1333">
                <a:solidFill>
                  <a:schemeClr val="tx1"/>
                </a:solidFill>
                <a:latin typeface="Arial" panose="020B0604020202020204" pitchFamily="34" charset="0"/>
                <a:cs typeface="Arial" panose="020B0604020202020204" pitchFamily="34" charset="0"/>
              </a:rPr>
              <a:t>Is higher than planned due to rate increases? and property insurance increased sharply over the prior year.  </a:t>
            </a:r>
          </a:p>
        </p:txBody>
      </p:sp>
      <p:sp>
        <p:nvSpPr>
          <p:cNvPr id="10" name="Rectangle 9">
            <a:extLst>
              <a:ext uri="{FF2B5EF4-FFF2-40B4-BE49-F238E27FC236}">
                <a16:creationId xmlns:a16="http://schemas.microsoft.com/office/drawing/2014/main" id="{C942AAEB-0871-F8CB-CE8B-18844751A323}"/>
              </a:ext>
            </a:extLst>
          </p:cNvPr>
          <p:cNvSpPr/>
          <p:nvPr/>
        </p:nvSpPr>
        <p:spPr>
          <a:xfrm>
            <a:off x="7626511" y="1906014"/>
            <a:ext cx="3839783" cy="74963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Revenue:</a:t>
            </a:r>
            <a:r>
              <a:rPr lang="en-US" sz="1333">
                <a:solidFill>
                  <a:srgbClr val="211B57"/>
                </a:solidFill>
                <a:latin typeface="Arial" panose="020B0604020202020204" pitchFamily="34" charset="0"/>
                <a:cs typeface="Arial" panose="020B0604020202020204" pitchFamily="34" charset="0"/>
              </a:rPr>
              <a:t> I</a:t>
            </a:r>
            <a:r>
              <a:rPr lang="en-US" sz="1333">
                <a:solidFill>
                  <a:schemeClr val="tx1"/>
                </a:solidFill>
                <a:latin typeface="Arial" panose="020B0604020202020204" pitchFamily="34" charset="0"/>
                <a:cs typeface="Arial" panose="020B0604020202020204" pitchFamily="34" charset="0"/>
              </a:rPr>
              <a:t>s favorable to budget due to Stellar renting Suite 1000, which was not planned in 2025. </a:t>
            </a:r>
          </a:p>
        </p:txBody>
      </p:sp>
      <p:sp>
        <p:nvSpPr>
          <p:cNvPr id="11" name="Rectangle 10">
            <a:extLst>
              <a:ext uri="{FF2B5EF4-FFF2-40B4-BE49-F238E27FC236}">
                <a16:creationId xmlns:a16="http://schemas.microsoft.com/office/drawing/2014/main" id="{E9BB0147-4055-CC86-7123-CA6E179148E2}"/>
              </a:ext>
            </a:extLst>
          </p:cNvPr>
          <p:cNvSpPr/>
          <p:nvPr/>
        </p:nvSpPr>
        <p:spPr>
          <a:xfrm>
            <a:off x="7626511" y="5142740"/>
            <a:ext cx="3874719" cy="74963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EBITDA:</a:t>
            </a:r>
            <a:r>
              <a:rPr lang="en-US" sz="1333">
                <a:solidFill>
                  <a:srgbClr val="211B57"/>
                </a:solidFill>
                <a:latin typeface="Arial" panose="020B0604020202020204" pitchFamily="34" charset="0"/>
                <a:cs typeface="Arial" panose="020B0604020202020204" pitchFamily="34" charset="0"/>
              </a:rPr>
              <a:t> Is </a:t>
            </a:r>
            <a:r>
              <a:rPr lang="en-US" sz="1333">
                <a:solidFill>
                  <a:schemeClr val="tx1"/>
                </a:solidFill>
                <a:latin typeface="Arial" panose="020B0604020202020204" pitchFamily="34" charset="0"/>
                <a:cs typeface="Arial" panose="020B0604020202020204" pitchFamily="34" charset="0"/>
              </a:rPr>
              <a:t>slightly better than planned, due to depreciation coming in higher. </a:t>
            </a:r>
            <a:r>
              <a:rPr lang="en-US" sz="1333" b="1" u="sng">
                <a:solidFill>
                  <a:schemeClr val="tx1"/>
                </a:solidFill>
                <a:latin typeface="Arial" panose="020B0604020202020204" pitchFamily="34" charset="0"/>
                <a:cs typeface="Arial" panose="020B0604020202020204" pitchFamily="34" charset="0"/>
              </a:rPr>
              <a:t> </a:t>
            </a:r>
            <a:endParaRPr lang="en-US" sz="1333">
              <a:solidFill>
                <a:schemeClr val="tx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B57F3C7-01EE-48D7-B39D-F702AB26A97B}"/>
              </a:ext>
            </a:extLst>
          </p:cNvPr>
          <p:cNvPicPr>
            <a:picLocks noChangeAspect="1"/>
          </p:cNvPicPr>
          <p:nvPr/>
        </p:nvPicPr>
        <p:blipFill>
          <a:blip r:embed="rId2"/>
          <a:stretch>
            <a:fillRect/>
          </a:stretch>
        </p:blipFill>
        <p:spPr>
          <a:xfrm>
            <a:off x="398750" y="1906014"/>
            <a:ext cx="6159321" cy="4243932"/>
          </a:xfrm>
          <a:prstGeom prst="rect">
            <a:avLst/>
          </a:prstGeom>
        </p:spPr>
      </p:pic>
    </p:spTree>
    <p:extLst>
      <p:ext uri="{BB962C8B-B14F-4D97-AF65-F5344CB8AC3E}">
        <p14:creationId xmlns:p14="http://schemas.microsoft.com/office/powerpoint/2010/main" val="249906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81195-EF4E-CF42-78F3-0BD1B7C54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C2C0F-6E0C-C93D-1AB6-0CBC93CAE657}"/>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IOBI June YTD FY2025 Cash Flow</a:t>
            </a:r>
            <a:endParaRPr lang="en-US"/>
          </a:p>
        </p:txBody>
      </p:sp>
      <p:sp>
        <p:nvSpPr>
          <p:cNvPr id="28674" name="Date Placeholder 2">
            <a:extLst>
              <a:ext uri="{FF2B5EF4-FFF2-40B4-BE49-F238E27FC236}">
                <a16:creationId xmlns:a16="http://schemas.microsoft.com/office/drawing/2014/main" id="{97CD679F-F759-111E-5B22-12CFE764677D}"/>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A6AE9022-CB1D-4058-93DB-6E1BEE8425DB}"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16F37C46-4D41-5B7A-A4C7-2E1726F87B5C}"/>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8D75B99D-AAC9-CB95-B61A-A13317328653}"/>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12</a:t>
            </a:fld>
            <a:endParaRPr lang="en-US" altLang="en-US" sz="1200">
              <a:solidFill>
                <a:srgbClr val="FFFFFF"/>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B674C21-8A31-233B-EEE0-B4CD2A73C911}"/>
              </a:ext>
            </a:extLst>
          </p:cNvPr>
          <p:cNvPicPr>
            <a:picLocks noChangeAspect="1"/>
          </p:cNvPicPr>
          <p:nvPr/>
        </p:nvPicPr>
        <p:blipFill>
          <a:blip r:embed="rId2"/>
          <a:stretch>
            <a:fillRect/>
          </a:stretch>
        </p:blipFill>
        <p:spPr>
          <a:xfrm>
            <a:off x="126723" y="1868945"/>
            <a:ext cx="11782779" cy="4852530"/>
          </a:xfrm>
          <a:prstGeom prst="rect">
            <a:avLst/>
          </a:prstGeom>
          <a:ln>
            <a:solidFill>
              <a:schemeClr val="tx1"/>
            </a:solidFill>
          </a:ln>
        </p:spPr>
      </p:pic>
    </p:spTree>
    <p:extLst>
      <p:ext uri="{BB962C8B-B14F-4D97-AF65-F5344CB8AC3E}">
        <p14:creationId xmlns:p14="http://schemas.microsoft.com/office/powerpoint/2010/main" val="87368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F0DF4-415D-70C6-28A7-D3004ACBA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39C6FC-1608-8EF1-44AD-1E0E10870687}"/>
              </a:ext>
            </a:extLst>
          </p:cNvPr>
          <p:cNvSpPr>
            <a:spLocks noGrp="1"/>
          </p:cNvSpPr>
          <p:nvPr>
            <p:ph type="ctrTitle"/>
          </p:nvPr>
        </p:nvSpPr>
        <p:spPr>
          <a:xfrm>
            <a:off x="838201" y="3429001"/>
            <a:ext cx="10829081" cy="1358153"/>
          </a:xfrm>
        </p:spPr>
        <p:txBody>
          <a:bodyPr>
            <a:normAutofit/>
          </a:bodyPr>
          <a:lstStyle/>
          <a:p>
            <a:pPr algn="ctr"/>
            <a:r>
              <a:rPr lang="en-US" sz="4000">
                <a:effectLst>
                  <a:outerShdw blurRad="50800" dist="38100" dir="2700000" algn="tl" rotWithShape="0">
                    <a:prstClr val="black">
                      <a:alpha val="40000"/>
                    </a:prstClr>
                  </a:outerShdw>
                </a:effectLst>
              </a:rPr>
              <a:t>UCO </a:t>
            </a:r>
            <a:r>
              <a:rPr lang="en-US" sz="4000"/>
              <a:t>June YTD FY2025 Financials</a:t>
            </a:r>
            <a:endParaRPr lang="en-US" sz="400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227488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868C-5A78-7CF0-56C6-6BC064F5154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78FFD2-AED1-A8E5-55F6-2CF7DCFDEF8E}"/>
              </a:ext>
            </a:extLst>
          </p:cNvPr>
          <p:cNvSpPr>
            <a:spLocks noGrp="1"/>
          </p:cNvSpPr>
          <p:nvPr>
            <p:ph type="title"/>
          </p:nvPr>
        </p:nvSpPr>
        <p:spPr/>
        <p:txBody>
          <a:bodyPr>
            <a:normAutofit/>
          </a:bodyPr>
          <a:lstStyle/>
          <a:p>
            <a:r>
              <a:rPr lang="en-US">
                <a:effectLst>
                  <a:outerShdw blurRad="50800" dist="38100" dir="2700000" algn="tl" rotWithShape="0">
                    <a:prstClr val="black">
                      <a:alpha val="40000"/>
                    </a:prstClr>
                  </a:outerShdw>
                </a:effectLst>
              </a:rPr>
              <a:t>UCO </a:t>
            </a:r>
            <a:r>
              <a:rPr lang="en-US"/>
              <a:t>June </a:t>
            </a:r>
            <a:r>
              <a:rPr lang="en-US" b="1">
                <a:effectLst>
                  <a:outerShdw blurRad="50800" dist="38100" dir="2700000" algn="tl" rotWithShape="0">
                    <a:prstClr val="black">
                      <a:alpha val="40000"/>
                    </a:prstClr>
                  </a:outerShdw>
                </a:effectLst>
              </a:rPr>
              <a:t>FY2025 Financials Actual Vs. Budget</a:t>
            </a:r>
            <a:endParaRPr lang="en-US"/>
          </a:p>
        </p:txBody>
      </p:sp>
      <p:sp>
        <p:nvSpPr>
          <p:cNvPr id="3" name="Footer Placeholder 2">
            <a:extLst>
              <a:ext uri="{FF2B5EF4-FFF2-40B4-BE49-F238E27FC236}">
                <a16:creationId xmlns:a16="http://schemas.microsoft.com/office/drawing/2014/main" id="{32986795-2EA0-2A87-7779-F8B8C759C42D}"/>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6C9BAF85-EA1D-C24E-BDE7-076B5A52B910}"/>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14</a:t>
            </a:fld>
            <a:endParaRPr lang="en-US" kern="1200">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A8A1DBA5-E6E4-9835-6A93-64BB24ABEC7B}"/>
              </a:ext>
            </a:extLst>
          </p:cNvPr>
          <p:cNvSpPr/>
          <p:nvPr/>
        </p:nvSpPr>
        <p:spPr>
          <a:xfrm>
            <a:off x="7895097" y="2979175"/>
            <a:ext cx="3424844" cy="930576"/>
          </a:xfrm>
          <a:prstGeom prst="rect">
            <a:avLst/>
          </a:prstGeom>
          <a:effectLst>
            <a:outerShdw blurRad="50800" dist="381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Marketing:</a:t>
            </a:r>
            <a:r>
              <a:rPr lang="en-US" sz="1333">
                <a:solidFill>
                  <a:schemeClr val="tx1"/>
                </a:solidFill>
                <a:latin typeface="Arial" panose="020B0604020202020204" pitchFamily="34" charset="0"/>
                <a:cs typeface="Arial" panose="020B0604020202020204" pitchFamily="34" charset="0"/>
              </a:rPr>
              <a:t> Is ~$176K favorable to plan as the team chose to utilize Sponsorships instead of Advertising to create brand recognition. </a:t>
            </a:r>
          </a:p>
        </p:txBody>
      </p:sp>
      <p:sp>
        <p:nvSpPr>
          <p:cNvPr id="10" name="Rectangle 9">
            <a:extLst>
              <a:ext uri="{FF2B5EF4-FFF2-40B4-BE49-F238E27FC236}">
                <a16:creationId xmlns:a16="http://schemas.microsoft.com/office/drawing/2014/main" id="{DD8F719B-CE00-09FE-7D6D-05EB1A901705}"/>
              </a:ext>
            </a:extLst>
          </p:cNvPr>
          <p:cNvSpPr/>
          <p:nvPr/>
        </p:nvSpPr>
        <p:spPr>
          <a:xfrm>
            <a:off x="7895097" y="4128583"/>
            <a:ext cx="3424844" cy="84974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Employee Costs: </a:t>
            </a:r>
            <a:r>
              <a:rPr lang="en-US" sz="1333">
                <a:solidFill>
                  <a:schemeClr val="tx1"/>
                </a:solidFill>
                <a:latin typeface="Arial" panose="020B0604020202020204" pitchFamily="34" charset="0"/>
                <a:cs typeface="Arial" panose="020B0604020202020204" pitchFamily="34" charset="0"/>
              </a:rPr>
              <a:t>Favorable to plan as all UCO dedicated staff are carried under Stellar as part of the start-up investment. </a:t>
            </a:r>
            <a:endParaRPr lang="en-US" sz="1333" b="1" u="sng">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18E1F4D-C83B-678B-9F30-B2AE1B626006}"/>
              </a:ext>
            </a:extLst>
          </p:cNvPr>
          <p:cNvSpPr/>
          <p:nvPr/>
        </p:nvSpPr>
        <p:spPr>
          <a:xfrm>
            <a:off x="7895097" y="1791095"/>
            <a:ext cx="3424844" cy="657138"/>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Revenue:</a:t>
            </a:r>
            <a:r>
              <a:rPr lang="en-US" sz="1333">
                <a:solidFill>
                  <a:schemeClr val="tx1"/>
                </a:solidFill>
                <a:latin typeface="Arial" panose="020B0604020202020204" pitchFamily="34" charset="0"/>
                <a:cs typeface="Arial" panose="020B0604020202020204" pitchFamily="34" charset="0"/>
              </a:rPr>
              <a:t> Favorable due to our marketing consulting agreement with Igluu. </a:t>
            </a:r>
          </a:p>
        </p:txBody>
      </p:sp>
      <p:sp>
        <p:nvSpPr>
          <p:cNvPr id="8" name="Rectangle 7">
            <a:extLst>
              <a:ext uri="{FF2B5EF4-FFF2-40B4-BE49-F238E27FC236}">
                <a16:creationId xmlns:a16="http://schemas.microsoft.com/office/drawing/2014/main" id="{AA5B1F2C-8056-5D6A-A607-6812F9F826DD}"/>
              </a:ext>
            </a:extLst>
          </p:cNvPr>
          <p:cNvSpPr/>
          <p:nvPr/>
        </p:nvSpPr>
        <p:spPr>
          <a:xfrm>
            <a:off x="7895097" y="5197161"/>
            <a:ext cx="3424844" cy="84974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Operating Income: </a:t>
            </a:r>
            <a:r>
              <a:rPr lang="en-US" sz="1333">
                <a:solidFill>
                  <a:schemeClr val="tx1"/>
                </a:solidFill>
                <a:latin typeface="Arial" panose="020B0604020202020204" pitchFamily="34" charset="0"/>
                <a:cs typeface="Arial" panose="020B0604020202020204" pitchFamily="34" charset="0"/>
              </a:rPr>
              <a:t>Favorable to plan as all UCO spending was judicious.   </a:t>
            </a:r>
            <a:endParaRPr lang="en-US" sz="1333" b="1" u="sng">
              <a:solidFill>
                <a:schemeClr val="tx1"/>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5DD4B28-2CAE-1A06-9A79-C2DB66C21E74}"/>
              </a:ext>
            </a:extLst>
          </p:cNvPr>
          <p:cNvPicPr>
            <a:picLocks noChangeAspect="1"/>
          </p:cNvPicPr>
          <p:nvPr/>
        </p:nvPicPr>
        <p:blipFill>
          <a:blip r:embed="rId2"/>
          <a:stretch>
            <a:fillRect/>
          </a:stretch>
        </p:blipFill>
        <p:spPr>
          <a:xfrm>
            <a:off x="226624" y="1791094"/>
            <a:ext cx="6303530" cy="4373300"/>
          </a:xfrm>
          <a:prstGeom prst="rect">
            <a:avLst/>
          </a:prstGeom>
        </p:spPr>
      </p:pic>
    </p:spTree>
    <p:extLst>
      <p:ext uri="{BB962C8B-B14F-4D97-AF65-F5344CB8AC3E}">
        <p14:creationId xmlns:p14="http://schemas.microsoft.com/office/powerpoint/2010/main" val="2603604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F207-C22F-9598-F568-073282925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6927E0-C52F-5E5D-1901-FF6579C6A816}"/>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UCO June YTD Cash Flow</a:t>
            </a:r>
            <a:endParaRPr lang="en-US"/>
          </a:p>
        </p:txBody>
      </p:sp>
      <p:sp>
        <p:nvSpPr>
          <p:cNvPr id="28674" name="Date Placeholder 2">
            <a:extLst>
              <a:ext uri="{FF2B5EF4-FFF2-40B4-BE49-F238E27FC236}">
                <a16:creationId xmlns:a16="http://schemas.microsoft.com/office/drawing/2014/main" id="{7EBD7945-0965-673E-E5D5-8453F006BC5F}"/>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A6AE9022-CB1D-4058-93DB-6E1BEE8425DB}"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6ED2FCC4-464D-0225-948B-A562CDEC6291}"/>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F05C6E3E-2E3E-50F3-E8FE-19B47CC9CD9D}"/>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15</a:t>
            </a:fld>
            <a:endParaRPr lang="en-US" altLang="en-US" sz="1200">
              <a:solidFill>
                <a:srgbClr val="FFFFFF"/>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140EB7F-6DC8-42C4-3DB7-B2BD02B64DAA}"/>
              </a:ext>
            </a:extLst>
          </p:cNvPr>
          <p:cNvPicPr>
            <a:picLocks noChangeAspect="1"/>
          </p:cNvPicPr>
          <p:nvPr/>
        </p:nvPicPr>
        <p:blipFill>
          <a:blip r:embed="rId2"/>
          <a:stretch>
            <a:fillRect/>
          </a:stretch>
        </p:blipFill>
        <p:spPr>
          <a:xfrm>
            <a:off x="211873" y="1854255"/>
            <a:ext cx="11768254" cy="4867220"/>
          </a:xfrm>
          <a:prstGeom prst="rect">
            <a:avLst/>
          </a:prstGeom>
          <a:solidFill>
            <a:schemeClr val="bg1"/>
          </a:solidFill>
          <a:ln>
            <a:solidFill>
              <a:schemeClr val="tx1"/>
            </a:solidFill>
          </a:ln>
        </p:spPr>
      </p:pic>
    </p:spTree>
    <p:extLst>
      <p:ext uri="{BB962C8B-B14F-4D97-AF65-F5344CB8AC3E}">
        <p14:creationId xmlns:p14="http://schemas.microsoft.com/office/powerpoint/2010/main" val="1878303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0D65A-2AE3-ED06-D7C8-4ADF384E4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23FEA-6154-E609-89E6-A9BBA770D8CD}"/>
              </a:ext>
            </a:extLst>
          </p:cNvPr>
          <p:cNvSpPr>
            <a:spLocks noGrp="1"/>
          </p:cNvSpPr>
          <p:nvPr>
            <p:ph type="ctrTitle"/>
          </p:nvPr>
        </p:nvSpPr>
        <p:spPr>
          <a:xfrm>
            <a:off x="838201" y="3429001"/>
            <a:ext cx="10829081" cy="1358153"/>
          </a:xfrm>
        </p:spPr>
        <p:txBody>
          <a:bodyPr/>
          <a:lstStyle/>
          <a:p>
            <a:pPr algn="ctr"/>
            <a:r>
              <a:rPr lang="en-US" sz="4400"/>
              <a:t>Stellar August YTD Results</a:t>
            </a:r>
            <a:br>
              <a:rPr lang="en-US" sz="4400"/>
            </a:br>
            <a:r>
              <a:rPr lang="en-US" sz="4400"/>
              <a:t>Financials</a:t>
            </a:r>
            <a:endParaRPr lang="en-US" sz="4267"/>
          </a:p>
        </p:txBody>
      </p:sp>
    </p:spTree>
    <p:extLst>
      <p:ext uri="{BB962C8B-B14F-4D97-AF65-F5344CB8AC3E}">
        <p14:creationId xmlns:p14="http://schemas.microsoft.com/office/powerpoint/2010/main" val="2023056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F6CC-5B51-CAE5-8D18-3477A4E1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80351-BACD-DFF4-8A84-9C488CA5E1BB}"/>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 August YTD Executive Summary</a:t>
            </a:r>
            <a:endParaRPr lang="en-US"/>
          </a:p>
        </p:txBody>
      </p:sp>
      <p:sp>
        <p:nvSpPr>
          <p:cNvPr id="5" name="Date Placeholder 4">
            <a:extLst>
              <a:ext uri="{FF2B5EF4-FFF2-40B4-BE49-F238E27FC236}">
                <a16:creationId xmlns:a16="http://schemas.microsoft.com/office/drawing/2014/main" id="{4FB2BD1C-BD28-EBB8-7DAA-9010BD541F0C}"/>
              </a:ext>
            </a:extLst>
          </p:cNvPr>
          <p:cNvSpPr>
            <a:spLocks noGrp="1"/>
          </p:cNvSpPr>
          <p:nvPr>
            <p:ph type="dt" sz="half" idx="10"/>
          </p:nvPr>
        </p:nvSpPr>
        <p:spPr/>
        <p:txBody>
          <a:bodyPr vert="horz" lIns="121920" tIns="60960" rIns="121920" bIns="60960" rtlCol="0" anchor="ctr">
            <a:normAutofit/>
          </a:bodyPr>
          <a:lstStyle/>
          <a:p>
            <a:pPr defTabSz="914377">
              <a:spcAft>
                <a:spcPts val="800"/>
              </a:spcAft>
              <a:defRPr/>
            </a:pPr>
            <a:fld id="{3C9451A9-3536-4CB9-A765-7B52A4DC2A0C}" type="datetime4">
              <a:rPr lang="en-US">
                <a:solidFill>
                  <a:srgbClr val="FFFFFF"/>
                </a:solidFill>
              </a:rPr>
              <a:pPr defTabSz="914377">
                <a:spcAft>
                  <a:spcPts val="800"/>
                </a:spcAft>
                <a:defRPr/>
              </a:pPr>
              <a:t>October 7, 2025</a:t>
            </a:fld>
            <a:endParaRPr lang="en-US">
              <a:solidFill>
                <a:srgbClr val="FFFFFF"/>
              </a:solidFill>
            </a:endParaRPr>
          </a:p>
        </p:txBody>
      </p:sp>
      <p:sp>
        <p:nvSpPr>
          <p:cNvPr id="3" name="Footer Placeholder 2">
            <a:extLst>
              <a:ext uri="{FF2B5EF4-FFF2-40B4-BE49-F238E27FC236}">
                <a16:creationId xmlns:a16="http://schemas.microsoft.com/office/drawing/2014/main" id="{DDBA6277-BAD8-9323-90D5-A1F84ABF4444}"/>
              </a:ext>
            </a:extLst>
          </p:cNvPr>
          <p:cNvSpPr>
            <a:spLocks noGrp="1"/>
          </p:cNvSpPr>
          <p:nvPr>
            <p:ph type="ftr" sz="quarter" idx="11"/>
          </p:nvPr>
        </p:nvSpPr>
        <p:spPr/>
        <p:txBody>
          <a:bodyPr/>
          <a:lstStyle/>
          <a:p>
            <a:pPr defTabSz="914377">
              <a:spcAft>
                <a:spcPts val="800"/>
              </a:spcAft>
              <a:defRPr/>
            </a:pPr>
            <a:r>
              <a:rPr lang="en-US">
                <a:solidFill>
                  <a:srgbClr val="000000">
                    <a:tint val="75000"/>
                  </a:srgbClr>
                </a:solidFill>
              </a:rPr>
              <a:t>Stellar MLS</a:t>
            </a:r>
          </a:p>
        </p:txBody>
      </p:sp>
      <p:sp>
        <p:nvSpPr>
          <p:cNvPr id="7" name="Slide Number Placeholder 6">
            <a:extLst>
              <a:ext uri="{FF2B5EF4-FFF2-40B4-BE49-F238E27FC236}">
                <a16:creationId xmlns:a16="http://schemas.microsoft.com/office/drawing/2014/main" id="{269BD297-AB7B-55C6-CB65-98A0B14F8DC7}"/>
              </a:ext>
            </a:extLst>
          </p:cNvPr>
          <p:cNvSpPr>
            <a:spLocks noGrp="1"/>
          </p:cNvSpPr>
          <p:nvPr>
            <p:ph type="sldNum" sz="quarter" idx="12"/>
          </p:nvPr>
        </p:nvSpPr>
        <p:spPr/>
        <p:txBody>
          <a:bodyPr vert="horz" lIns="121920" tIns="60960" rIns="121920" bIns="60960" rtlCol="0" anchor="ctr">
            <a:normAutofit/>
          </a:bodyPr>
          <a:lstStyle/>
          <a:p>
            <a:pPr defTabSz="914377">
              <a:spcAft>
                <a:spcPts val="800"/>
              </a:spcAft>
              <a:defRPr/>
            </a:pPr>
            <a:fld id="{F45AC9F2-5FC5-AE4A-A6DD-48925BBED5A7}" type="slidenum">
              <a:rPr lang="en-US">
                <a:solidFill>
                  <a:srgbClr val="FFFFFF"/>
                </a:solidFill>
              </a:rPr>
              <a:pPr defTabSz="914377">
                <a:spcAft>
                  <a:spcPts val="800"/>
                </a:spcAft>
                <a:defRPr/>
              </a:pPr>
              <a:t>17</a:t>
            </a:fld>
            <a:endParaRPr lang="en-US">
              <a:solidFill>
                <a:srgbClr val="FFFFFF"/>
              </a:solidFill>
            </a:endParaRPr>
          </a:p>
        </p:txBody>
      </p:sp>
      <p:sp>
        <p:nvSpPr>
          <p:cNvPr id="11" name="TextBox 10">
            <a:extLst>
              <a:ext uri="{FF2B5EF4-FFF2-40B4-BE49-F238E27FC236}">
                <a16:creationId xmlns:a16="http://schemas.microsoft.com/office/drawing/2014/main" id="{E66C5D9F-7D35-B0F2-4B11-9DCEDAB0D755}"/>
              </a:ext>
            </a:extLst>
          </p:cNvPr>
          <p:cNvSpPr txBox="1"/>
          <p:nvPr/>
        </p:nvSpPr>
        <p:spPr>
          <a:xfrm>
            <a:off x="345560" y="1816505"/>
            <a:ext cx="11500880" cy="5878725"/>
          </a:xfrm>
          <a:prstGeom prst="rect">
            <a:avLst/>
          </a:prstGeom>
          <a:noFill/>
        </p:spPr>
        <p:txBody>
          <a:bodyPr wrap="square">
            <a:spAutoFit/>
          </a:bodyPr>
          <a:lstStyle/>
          <a:p>
            <a:pPr marL="660355"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Stellar first two months of operations are favorable to plan primarily through expense timing </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Revenues were ~$0.6M Lower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COGs were ~ $0.3M better than plan </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Operating costs were $2.1M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Operating Income was $1.9M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We finished August with $57.2M on hand, with 25 months of net monthly cash burn rate on hand </a:t>
            </a:r>
          </a:p>
          <a:p>
            <a:pPr marL="609581" lvl="1" defTabSz="914377" eaLnBrk="0" fontAlgn="base" hangingPunct="0">
              <a:spcBef>
                <a:spcPct val="0"/>
              </a:spcBef>
              <a:spcAft>
                <a:spcPct val="0"/>
              </a:spcAft>
            </a:pPr>
            <a:endParaRPr lang="en-US" sz="1600" dirty="0">
              <a:solidFill>
                <a:srgbClr val="000000"/>
              </a:solidFill>
              <a:latin typeface="Arial" panose="020B0604020202020204" pitchFamily="34" charset="0"/>
              <a:cs typeface="Arial" panose="020B0604020202020204" pitchFamily="34" charset="0"/>
            </a:endParaRPr>
          </a:p>
          <a:p>
            <a:pPr marL="660355"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 IOBI’s first two months of operation are lower than budgeted, as unplanned expenses were realized at the beginning of the year. </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Revenue was ~$500 Lower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Operating expenses were ~$16K unfavorable to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EBITDA was ~$17K unfavorable to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We finished August with $840K on hand, $28K less than we started the year with. </a:t>
            </a:r>
          </a:p>
          <a:p>
            <a:pPr marL="609581" lvl="1" defTabSz="914377" eaLnBrk="0" fontAlgn="base" hangingPunct="0">
              <a:spcBef>
                <a:spcPct val="0"/>
              </a:spcBef>
              <a:spcAft>
                <a:spcPct val="0"/>
              </a:spcAft>
            </a:pPr>
            <a:endParaRPr lang="en-US" sz="1600" dirty="0">
              <a:solidFill>
                <a:srgbClr val="000000"/>
              </a:solidFill>
              <a:latin typeface="Arial" panose="020B0604020202020204" pitchFamily="34" charset="0"/>
              <a:cs typeface="Arial" panose="020B0604020202020204" pitchFamily="34" charset="0"/>
            </a:endParaRPr>
          </a:p>
          <a:p>
            <a:pPr marL="660355"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 UCO’s first two months of operation were better than the budget as a start-up company prudently managed expenses primarily focused on International activity</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Revenue was favorable to plan, $1K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Operating Expenses were ~$36K better than plan</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Operating Loss was ~$40K better than planned</a:t>
            </a:r>
          </a:p>
          <a:p>
            <a:pPr marL="1117555" lvl="1" indent="-507974" defTabSz="914377" eaLnBrk="0" fontAlgn="base" hangingPunct="0">
              <a:spcBef>
                <a:spcPct val="0"/>
              </a:spcBef>
              <a:spcAft>
                <a:spcPct val="0"/>
              </a:spcAf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We finished August with ~$804K on hand.</a:t>
            </a:r>
          </a:p>
          <a:p>
            <a:pPr marL="660355" indent="-507974" defTabSz="914377" eaLnBrk="0" fontAlgn="base" hangingPunct="0">
              <a:spcBef>
                <a:spcPct val="0"/>
              </a:spcBef>
              <a:spcAft>
                <a:spcPct val="0"/>
              </a:spcAft>
              <a:buFont typeface="Arial" panose="020B0604020202020204" pitchFamily="34" charset="0"/>
              <a:buChar char="•"/>
            </a:pPr>
            <a:endParaRPr lang="en-US" sz="1867" dirty="0">
              <a:solidFill>
                <a:srgbClr val="000000"/>
              </a:solidFill>
              <a:highlight>
                <a:srgbClr val="FFFF00"/>
              </a:highlight>
              <a:latin typeface="Arial" panose="020B0604020202020204" pitchFamily="34" charset="0"/>
              <a:cs typeface="Arial" panose="020B0604020202020204" pitchFamily="34" charset="0"/>
            </a:endParaRPr>
          </a:p>
          <a:p>
            <a:pPr marL="1117555" lvl="1" indent="-507974" defTabSz="914377" eaLnBrk="0" fontAlgn="base" hangingPunct="0">
              <a:spcBef>
                <a:spcPct val="0"/>
              </a:spcBef>
              <a:spcAft>
                <a:spcPct val="0"/>
              </a:spcAft>
              <a:buFont typeface="Arial" panose="020B0604020202020204" pitchFamily="34" charset="0"/>
              <a:buChar char="•"/>
            </a:pPr>
            <a:endParaRPr lang="en-US" sz="1867" dirty="0">
              <a:solidFill>
                <a:srgbClr val="000000"/>
              </a:solidFill>
              <a:highlight>
                <a:srgbClr val="FFFF00"/>
              </a:highlight>
              <a:latin typeface="Arial" panose="020B0604020202020204" pitchFamily="34" charset="0"/>
              <a:cs typeface="Arial" panose="020B0604020202020204" pitchFamily="34" charset="0"/>
            </a:endParaRPr>
          </a:p>
          <a:p>
            <a:pPr marL="1117555" lvl="1" indent="-507974" defTabSz="914377" eaLnBrk="0" fontAlgn="base" hangingPunct="0">
              <a:spcBef>
                <a:spcPct val="0"/>
              </a:spcBef>
              <a:spcAft>
                <a:spcPct val="0"/>
              </a:spcAft>
              <a:buFont typeface="Arial" panose="020B0604020202020204" pitchFamily="34" charset="0"/>
              <a:buChar char="•"/>
            </a:pPr>
            <a:endParaRPr lang="en-US" sz="1867" dirty="0">
              <a:solidFill>
                <a:srgbClr val="000000"/>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055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3D55AC-37D0-8F71-9E42-E849223DDAAF}"/>
              </a:ext>
            </a:extLst>
          </p:cNvPr>
          <p:cNvPicPr>
            <a:picLocks noChangeAspect="1"/>
          </p:cNvPicPr>
          <p:nvPr/>
        </p:nvPicPr>
        <p:blipFill>
          <a:blip r:embed="rId3"/>
          <a:stretch>
            <a:fillRect/>
          </a:stretch>
        </p:blipFill>
        <p:spPr>
          <a:xfrm>
            <a:off x="151790" y="1781663"/>
            <a:ext cx="6100518" cy="4574687"/>
          </a:xfrm>
          <a:prstGeom prst="rect">
            <a:avLst/>
          </a:prstGeom>
        </p:spPr>
      </p:pic>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18</a:t>
            </a:fld>
            <a:endParaRPr lang="en-US" kern="1200">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8938081B-4917-D2C5-8150-5E387864D377}"/>
              </a:ext>
            </a:extLst>
          </p:cNvPr>
          <p:cNvSpPr/>
          <p:nvPr/>
        </p:nvSpPr>
        <p:spPr>
          <a:xfrm>
            <a:off x="6768670" y="1781663"/>
            <a:ext cx="4975884" cy="670984"/>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121920" tIns="0" rIns="121920" bIns="60960" rtlCol="0" anchor="ctr"/>
          <a:lstStyle/>
          <a:p>
            <a:r>
              <a:rPr lang="en-US" sz="1200" b="1" u="sng">
                <a:solidFill>
                  <a:srgbClr val="211B57"/>
                </a:solidFill>
                <a:latin typeface="Arial"/>
                <a:cs typeface="Arial"/>
              </a:rPr>
              <a:t>Revenue:</a:t>
            </a:r>
            <a:r>
              <a:rPr lang="en-US" sz="1200" b="1">
                <a:solidFill>
                  <a:srgbClr val="211B57"/>
                </a:solidFill>
                <a:latin typeface="Arial"/>
                <a:cs typeface="Arial"/>
              </a:rPr>
              <a:t> </a:t>
            </a:r>
            <a:r>
              <a:rPr lang="en-US" sz="1200">
                <a:solidFill>
                  <a:schemeClr val="tx1"/>
                </a:solidFill>
                <a:latin typeface="Arial"/>
                <a:cs typeface="Arial"/>
              </a:rPr>
              <a:t>YTD actuals are driven by annual renewals were down 1.3% from budget. New customers are pacing 7.5% ahead of budget. MRR are pacing at average of 43% over budget.</a:t>
            </a:r>
          </a:p>
        </p:txBody>
      </p:sp>
      <p:sp>
        <p:nvSpPr>
          <p:cNvPr id="6" name="Rectangle 5">
            <a:extLst>
              <a:ext uri="{FF2B5EF4-FFF2-40B4-BE49-F238E27FC236}">
                <a16:creationId xmlns:a16="http://schemas.microsoft.com/office/drawing/2014/main" id="{A986395F-80F8-1963-A186-846C5D1051F3}"/>
              </a:ext>
            </a:extLst>
          </p:cNvPr>
          <p:cNvSpPr/>
          <p:nvPr/>
        </p:nvSpPr>
        <p:spPr>
          <a:xfrm>
            <a:off x="6768670" y="2551249"/>
            <a:ext cx="4975884" cy="670984"/>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200" b="1" u="sng">
                <a:solidFill>
                  <a:srgbClr val="211B57"/>
                </a:solidFill>
                <a:latin typeface="Arial" panose="020B0604020202020204" pitchFamily="34" charset="0"/>
                <a:cs typeface="Arial" panose="020B0604020202020204" pitchFamily="34" charset="0"/>
              </a:rPr>
              <a:t>Other Fees Billed &amp; Commercial Revenue:</a:t>
            </a:r>
            <a:r>
              <a:rPr lang="en-US" sz="1200" b="1">
                <a:solidFill>
                  <a:srgbClr val="211B57"/>
                </a:solidFill>
                <a:latin typeface="Arial" panose="020B0604020202020204" pitchFamily="34" charset="0"/>
                <a:cs typeface="Arial" panose="020B0604020202020204" pitchFamily="34" charset="0"/>
              </a:rPr>
              <a:t> </a:t>
            </a:r>
            <a:r>
              <a:rPr lang="en-US" sz="1200">
                <a:solidFill>
                  <a:schemeClr val="tx1"/>
                </a:solidFill>
                <a:latin typeface="Arial"/>
                <a:cs typeface="Arial"/>
              </a:rPr>
              <a:t>Overestimated the collection of Reinstatement fees for year-end.</a:t>
            </a:r>
          </a:p>
        </p:txBody>
      </p:sp>
      <p:sp>
        <p:nvSpPr>
          <p:cNvPr id="10" name="Rectangle 9">
            <a:extLst>
              <a:ext uri="{FF2B5EF4-FFF2-40B4-BE49-F238E27FC236}">
                <a16:creationId xmlns:a16="http://schemas.microsoft.com/office/drawing/2014/main" id="{B420CC89-4959-AEC0-AF2B-3ECD864FF66C}"/>
              </a:ext>
            </a:extLst>
          </p:cNvPr>
          <p:cNvSpPr/>
          <p:nvPr/>
        </p:nvSpPr>
        <p:spPr>
          <a:xfrm>
            <a:off x="6768670" y="4090422"/>
            <a:ext cx="4975884" cy="2262082"/>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200" b="1" u="sng">
                <a:solidFill>
                  <a:srgbClr val="211B57"/>
                </a:solidFill>
                <a:latin typeface="Arial" panose="020B0604020202020204" pitchFamily="34" charset="0"/>
                <a:cs typeface="Arial" panose="020B0604020202020204" pitchFamily="34" charset="0"/>
              </a:rPr>
              <a:t>COGS:</a:t>
            </a:r>
          </a:p>
          <a:p>
            <a:r>
              <a:rPr lang="en-US" sz="1200">
                <a:latin typeface="Arial" panose="020B0604020202020204" pitchFamily="34" charset="0"/>
                <a:cs typeface="Arial" panose="020B0604020202020204" pitchFamily="34" charset="0"/>
              </a:rPr>
              <a:t>CoreLogic savings by lower renewals. </a:t>
            </a:r>
          </a:p>
          <a:p>
            <a:endParaRPr lang="en-US" sz="1200">
              <a:latin typeface="Arial" panose="020B0604020202020204" pitchFamily="34" charset="0"/>
              <a:cs typeface="Arial" panose="020B0604020202020204" pitchFamily="34" charset="0"/>
            </a:endParaRPr>
          </a:p>
          <a:p>
            <a:r>
              <a:rPr lang="en-US" sz="1200" b="1" u="sng">
                <a:solidFill>
                  <a:srgbClr val="211B57"/>
                </a:solidFill>
                <a:latin typeface="Arial" panose="020B0604020202020204" pitchFamily="34" charset="0"/>
                <a:cs typeface="Arial" panose="020B0604020202020204" pitchFamily="34" charset="0"/>
              </a:rPr>
              <a:t>IMAPP:</a:t>
            </a:r>
          </a:p>
          <a:p>
            <a:r>
              <a:rPr lang="en-US" sz="1200">
                <a:solidFill>
                  <a:schemeClr val="tx1"/>
                </a:solidFill>
                <a:latin typeface="Arial" panose="020B0604020202020204" pitchFamily="34" charset="0"/>
                <a:cs typeface="Arial" panose="020B0604020202020204" pitchFamily="34" charset="0"/>
              </a:rPr>
              <a:t>Is favorable based upon the new contract's terms of new customers definition moving from 2 to 3 visits to count as a customer.  </a:t>
            </a:r>
          </a:p>
          <a:p>
            <a:endParaRPr lang="en-US" sz="1200">
              <a:solidFill>
                <a:schemeClr val="tx1"/>
              </a:solidFill>
              <a:latin typeface="Arial" panose="020B0604020202020204" pitchFamily="34" charset="0"/>
              <a:cs typeface="Arial" panose="020B0604020202020204" pitchFamily="34" charset="0"/>
            </a:endParaRPr>
          </a:p>
          <a:p>
            <a:r>
              <a:rPr lang="en-US" sz="1200" b="1" u="sng">
                <a:solidFill>
                  <a:srgbClr val="211B57"/>
                </a:solidFill>
                <a:latin typeface="Arial" panose="020B0604020202020204" pitchFamily="34" charset="0"/>
                <a:cs typeface="Arial" panose="020B0604020202020204" pitchFamily="34" charset="0"/>
              </a:rPr>
              <a:t>Contracted Services Other:</a:t>
            </a:r>
          </a:p>
          <a:p>
            <a:r>
              <a:rPr lang="en-US" sz="1200">
                <a:solidFill>
                  <a:schemeClr val="tx1"/>
                </a:solidFill>
                <a:latin typeface="Arial" panose="020B0604020202020204" pitchFamily="34" charset="0"/>
                <a:cs typeface="Arial" panose="020B0604020202020204" pitchFamily="34" charset="0"/>
              </a:rPr>
              <a:t>Favorable due to new product delayed in implantation. </a:t>
            </a:r>
          </a:p>
          <a:p>
            <a:endParaRPr lang="en-US" sz="1200" b="1" u="sng">
              <a:solidFill>
                <a:schemeClr val="tx1"/>
              </a:solidFill>
              <a:latin typeface="Arial" panose="020B0604020202020204" pitchFamily="34" charset="0"/>
              <a:cs typeface="Arial" panose="020B0604020202020204" pitchFamily="34" charset="0"/>
            </a:endParaRPr>
          </a:p>
          <a:p>
            <a:r>
              <a:rPr lang="en-US" sz="1200" b="1" u="sng">
                <a:solidFill>
                  <a:srgbClr val="211B57"/>
                </a:solidFill>
                <a:latin typeface="Arial" panose="020B0604020202020204" pitchFamily="34" charset="0"/>
                <a:cs typeface="Arial" panose="020B0604020202020204" pitchFamily="34" charset="0"/>
              </a:rPr>
              <a:t>Services Fees:</a:t>
            </a:r>
          </a:p>
          <a:p>
            <a:r>
              <a:rPr lang="en-US" sz="1200">
                <a:solidFill>
                  <a:schemeClr val="tx1"/>
                </a:solidFill>
                <a:latin typeface="Arial" panose="020B0604020202020204" pitchFamily="34" charset="0"/>
                <a:cs typeface="Arial" panose="020B0604020202020204" pitchFamily="34" charset="0"/>
              </a:rPr>
              <a:t>Credit card merchant fees are favorable due to credit card surcharge. </a:t>
            </a:r>
          </a:p>
        </p:txBody>
      </p:sp>
      <p:sp>
        <p:nvSpPr>
          <p:cNvPr id="4" name="Rectangle 3">
            <a:extLst>
              <a:ext uri="{FF2B5EF4-FFF2-40B4-BE49-F238E27FC236}">
                <a16:creationId xmlns:a16="http://schemas.microsoft.com/office/drawing/2014/main" id="{014FC1C6-2D4B-968A-33DD-150505382F3A}"/>
              </a:ext>
            </a:extLst>
          </p:cNvPr>
          <p:cNvSpPr/>
          <p:nvPr/>
        </p:nvSpPr>
        <p:spPr>
          <a:xfrm>
            <a:off x="6768670" y="3320835"/>
            <a:ext cx="4975884" cy="670984"/>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200" b="1" u="sng">
                <a:solidFill>
                  <a:srgbClr val="211B57"/>
                </a:solidFill>
                <a:latin typeface="Arial" panose="020B0604020202020204" pitchFamily="34" charset="0"/>
                <a:cs typeface="Arial" panose="020B0604020202020204" pitchFamily="34" charset="0"/>
              </a:rPr>
              <a:t>Additional Revenue: </a:t>
            </a:r>
            <a:r>
              <a:rPr lang="en-US" sz="1200">
                <a:solidFill>
                  <a:srgbClr val="211B57"/>
                </a:solidFill>
                <a:latin typeface="Arial" panose="020B0604020202020204" pitchFamily="34" charset="0"/>
                <a:cs typeface="Arial" panose="020B0604020202020204" pitchFamily="34" charset="0"/>
              </a:rPr>
              <a:t>Higher than plan due to </a:t>
            </a:r>
            <a:r>
              <a:rPr lang="en-US" sz="1200" err="1">
                <a:solidFill>
                  <a:schemeClr val="tx1"/>
                </a:solidFill>
                <a:latin typeface="Arial" panose="020B0604020202020204" pitchFamily="34" charset="0"/>
                <a:cs typeface="Arial" panose="020B0604020202020204" pitchFamily="34" charset="0"/>
              </a:rPr>
              <a:t>Skyslope</a:t>
            </a:r>
            <a:r>
              <a:rPr lang="en-US" sz="1200">
                <a:solidFill>
                  <a:schemeClr val="tx1"/>
                </a:solidFill>
                <a:latin typeface="Arial" panose="020B0604020202020204" pitchFamily="34" charset="0"/>
                <a:cs typeface="Arial" panose="020B0604020202020204" pitchFamily="34" charset="0"/>
              </a:rPr>
              <a:t> revenue share.</a:t>
            </a:r>
            <a:endParaRPr lang="en-US" sz="1200">
              <a:solidFill>
                <a:schemeClr val="tx1"/>
              </a:solidFill>
              <a:latin typeface="Arial"/>
              <a:cs typeface="Arial"/>
            </a:endParaRPr>
          </a:p>
        </p:txBody>
      </p:sp>
      <p:sp>
        <p:nvSpPr>
          <p:cNvPr id="11" name="Title 10">
            <a:extLst>
              <a:ext uri="{FF2B5EF4-FFF2-40B4-BE49-F238E27FC236}">
                <a16:creationId xmlns:a16="http://schemas.microsoft.com/office/drawing/2014/main" id="{33B43CCA-5627-2CF7-6F73-CD7E07B1FCFD}"/>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August YTD FY2026 Financials Actual Vs. Budget (1 Of 2)</a:t>
            </a:r>
            <a:endParaRPr lang="en-US"/>
          </a:p>
        </p:txBody>
      </p:sp>
    </p:spTree>
    <p:extLst>
      <p:ext uri="{BB962C8B-B14F-4D97-AF65-F5344CB8AC3E}">
        <p14:creationId xmlns:p14="http://schemas.microsoft.com/office/powerpoint/2010/main" val="1522445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53D4D8-6348-1B87-4690-92F7337385F5}"/>
              </a:ext>
            </a:extLst>
          </p:cNvPr>
          <p:cNvPicPr>
            <a:picLocks noChangeAspect="1"/>
          </p:cNvPicPr>
          <p:nvPr/>
        </p:nvPicPr>
        <p:blipFill>
          <a:blip r:embed="rId2"/>
          <a:stretch>
            <a:fillRect/>
          </a:stretch>
        </p:blipFill>
        <p:spPr>
          <a:xfrm>
            <a:off x="88105" y="1773258"/>
            <a:ext cx="7520636" cy="4583092"/>
          </a:xfrm>
          <a:prstGeom prst="rect">
            <a:avLst/>
          </a:prstGeom>
        </p:spPr>
      </p:pic>
      <p:sp>
        <p:nvSpPr>
          <p:cNvPr id="8" name="Title 7">
            <a:extLst>
              <a:ext uri="{FF2B5EF4-FFF2-40B4-BE49-F238E27FC236}">
                <a16:creationId xmlns:a16="http://schemas.microsoft.com/office/drawing/2014/main" id="{64F1A9F0-FCA5-D96E-A570-6572E632F1F1}"/>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August YTD FY2026 Financials Actual Vs. Budget (2 Of 2)</a:t>
            </a:r>
            <a:endParaRPr lang="en-US"/>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19</a:t>
            </a:fld>
            <a:endParaRPr lang="en-US" kern="1200">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F3228452-BC95-EDE6-336A-C8A17580F42E}"/>
              </a:ext>
            </a:extLst>
          </p:cNvPr>
          <p:cNvSpPr/>
          <p:nvPr/>
        </p:nvSpPr>
        <p:spPr>
          <a:xfrm>
            <a:off x="8093443" y="5088907"/>
            <a:ext cx="3474720" cy="108886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Employee costs:</a:t>
            </a:r>
            <a:r>
              <a:rPr lang="en-US" sz="1400" b="1">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Primarily driven by open positions early in the year and timing for professional development. </a:t>
            </a:r>
          </a:p>
        </p:txBody>
      </p:sp>
      <p:sp>
        <p:nvSpPr>
          <p:cNvPr id="6" name="Rectangle 5">
            <a:extLst>
              <a:ext uri="{FF2B5EF4-FFF2-40B4-BE49-F238E27FC236}">
                <a16:creationId xmlns:a16="http://schemas.microsoft.com/office/drawing/2014/main" id="{63E62A83-4BC6-CE8E-E829-CFDE1A8C7B84}"/>
              </a:ext>
            </a:extLst>
          </p:cNvPr>
          <p:cNvSpPr/>
          <p:nvPr/>
        </p:nvSpPr>
        <p:spPr>
          <a:xfrm>
            <a:off x="8093443" y="3920384"/>
            <a:ext cx="3474720" cy="1004144"/>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Depreciation &amp; Amortization:</a:t>
            </a:r>
            <a:r>
              <a:rPr lang="en-US" sz="1400">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Is favorable due to delays in CRM being put into service.</a:t>
            </a:r>
          </a:p>
        </p:txBody>
      </p:sp>
      <p:sp>
        <p:nvSpPr>
          <p:cNvPr id="13" name="Rectangle 12">
            <a:extLst>
              <a:ext uri="{FF2B5EF4-FFF2-40B4-BE49-F238E27FC236}">
                <a16:creationId xmlns:a16="http://schemas.microsoft.com/office/drawing/2014/main" id="{C1AEFE8D-2A00-D6B6-C6F9-F5DB63A5B172}"/>
              </a:ext>
            </a:extLst>
          </p:cNvPr>
          <p:cNvSpPr/>
          <p:nvPr/>
        </p:nvSpPr>
        <p:spPr>
          <a:xfrm>
            <a:off x="8093443" y="1777410"/>
            <a:ext cx="3474720" cy="1978595"/>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400" b="1" u="sng">
                <a:solidFill>
                  <a:srgbClr val="211B57"/>
                </a:solidFill>
                <a:latin typeface="Arial" panose="020B0604020202020204" pitchFamily="34" charset="0"/>
                <a:cs typeface="Arial" panose="020B0604020202020204" pitchFamily="34" charset="0"/>
              </a:rPr>
              <a:t>Professional Fees, Marketing, G&amp;A</a:t>
            </a:r>
            <a:r>
              <a:rPr lang="en-US" sz="1400" b="1">
                <a:solidFill>
                  <a:srgbClr val="211B57"/>
                </a:solidFill>
                <a:latin typeface="Arial" panose="020B0604020202020204" pitchFamily="34" charset="0"/>
                <a:cs typeface="Arial" panose="020B0604020202020204" pitchFamily="34" charset="0"/>
              </a:rPr>
              <a:t>:</a:t>
            </a:r>
          </a:p>
          <a:p>
            <a:endParaRPr lang="en-US" sz="1400" b="1">
              <a:solidFill>
                <a:schemeClr val="accent3">
                  <a:lumMod val="60000"/>
                  <a:lumOff val="40000"/>
                </a:schemeClr>
              </a:solidFill>
              <a:latin typeface="Arial" panose="020B0604020202020204" pitchFamily="34" charset="0"/>
              <a:cs typeface="Arial" panose="020B0604020202020204" pitchFamily="34" charset="0"/>
            </a:endParaRPr>
          </a:p>
          <a:p>
            <a:pPr marL="228594" indent="-228594">
              <a:buFont typeface="Arial" panose="020B0604020202020204" pitchFamily="34" charset="0"/>
              <a:buChar char="•"/>
            </a:pPr>
            <a:r>
              <a:rPr lang="en-US" sz="1400" b="1" u="sng">
                <a:solidFill>
                  <a:srgbClr val="211B57"/>
                </a:solidFill>
                <a:latin typeface="Arial" panose="020B0604020202020204" pitchFamily="34" charset="0"/>
                <a:cs typeface="Arial" panose="020B0604020202020204" pitchFamily="34" charset="0"/>
              </a:rPr>
              <a:t>Professional fees:</a:t>
            </a:r>
            <a:r>
              <a:rPr lang="en-US" sz="1400">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Favorable due to timing of consultants spend. </a:t>
            </a:r>
          </a:p>
          <a:p>
            <a:pPr marL="228594" indent="-228594">
              <a:buFont typeface="Arial" panose="020B0604020202020204" pitchFamily="34" charset="0"/>
              <a:buChar char="•"/>
            </a:pPr>
            <a:r>
              <a:rPr lang="en-US" sz="1400" b="1" u="sng">
                <a:solidFill>
                  <a:srgbClr val="211B57"/>
                </a:solidFill>
                <a:latin typeface="Arial" panose="020B0604020202020204" pitchFamily="34" charset="0"/>
                <a:cs typeface="Arial" panose="020B0604020202020204" pitchFamily="34" charset="0"/>
              </a:rPr>
              <a:t>G&amp;A</a:t>
            </a:r>
            <a:r>
              <a:rPr lang="en-US" sz="1400">
                <a:solidFill>
                  <a:srgbClr val="211B57"/>
                </a:solidFill>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is favorable due to timing of software and hardware maintenance</a:t>
            </a:r>
          </a:p>
        </p:txBody>
      </p:sp>
    </p:spTree>
    <p:extLst>
      <p:ext uri="{BB962C8B-B14F-4D97-AF65-F5344CB8AC3E}">
        <p14:creationId xmlns:p14="http://schemas.microsoft.com/office/powerpoint/2010/main" val="174971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FD452-C13C-2083-59D6-8543C44663CF}"/>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August YTD FY2026 Forecast Cash Flow</a:t>
            </a:r>
            <a:endParaRPr lang="en-US"/>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062FF937-86F6-4737-88E5-897313AA8AF4}"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20</a:t>
            </a:fld>
            <a:endParaRPr lang="en-US" altLang="en-US" sz="1200">
              <a:solidFill>
                <a:srgbClr val="FFFFFF"/>
              </a:solidFill>
              <a:latin typeface="Arial" panose="020B0604020202020204" pitchFamily="34" charset="0"/>
              <a:cs typeface="Arial" panose="020B0604020202020204" pitchFamily="34" charset="0"/>
            </a:endParaRPr>
          </a:p>
        </p:txBody>
      </p:sp>
      <p:graphicFrame>
        <p:nvGraphicFramePr>
          <p:cNvPr id="6" name="Object 5">
            <a:extLst>
              <a:ext uri="{FF2B5EF4-FFF2-40B4-BE49-F238E27FC236}">
                <a16:creationId xmlns:a16="http://schemas.microsoft.com/office/drawing/2014/main" id="{5C4E525D-6EC1-7CA7-03F0-5C62952CCB8C}"/>
              </a:ext>
            </a:extLst>
          </p:cNvPr>
          <p:cNvGraphicFramePr>
            <a:graphicFrameLocks noChangeAspect="1"/>
          </p:cNvGraphicFramePr>
          <p:nvPr>
            <p:extLst>
              <p:ext uri="{D42A27DB-BD31-4B8C-83A1-F6EECF244321}">
                <p14:modId xmlns:p14="http://schemas.microsoft.com/office/powerpoint/2010/main" val="2001576209"/>
              </p:ext>
            </p:extLst>
          </p:nvPr>
        </p:nvGraphicFramePr>
        <p:xfrm>
          <a:off x="146948" y="1837651"/>
          <a:ext cx="11940974" cy="4964113"/>
        </p:xfrm>
        <a:graphic>
          <a:graphicData uri="http://schemas.openxmlformats.org/presentationml/2006/ole">
            <mc:AlternateContent xmlns:mc="http://schemas.openxmlformats.org/markup-compatibility/2006">
              <mc:Choice xmlns:v="urn:schemas-microsoft-com:vml" Requires="v">
                <p:oleObj name="Worksheet" r:id="rId2" imgW="14978086" imgH="9148818" progId="Excel.Sheet.12">
                  <p:embed/>
                </p:oleObj>
              </mc:Choice>
              <mc:Fallback>
                <p:oleObj name="Worksheet" r:id="rId2" imgW="14978086" imgH="9148818" progId="Excel.Sheet.12">
                  <p:embed/>
                  <p:pic>
                    <p:nvPicPr>
                      <p:cNvPr id="6" name="Object 5">
                        <a:extLst>
                          <a:ext uri="{FF2B5EF4-FFF2-40B4-BE49-F238E27FC236}">
                            <a16:creationId xmlns:a16="http://schemas.microsoft.com/office/drawing/2014/main" id="{5C4E525D-6EC1-7CA7-03F0-5C62952CCB8C}"/>
                          </a:ext>
                        </a:extLst>
                      </p:cNvPr>
                      <p:cNvPicPr/>
                      <p:nvPr/>
                    </p:nvPicPr>
                    <p:blipFill>
                      <a:blip r:embed="rId3"/>
                      <a:stretch>
                        <a:fillRect/>
                      </a:stretch>
                    </p:blipFill>
                    <p:spPr>
                      <a:xfrm>
                        <a:off x="146948" y="1837651"/>
                        <a:ext cx="11940974" cy="4964113"/>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3387616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000A2-702B-4D59-3CFF-76A11CF1BED2}"/>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010FD27-1A61-17B1-AF74-F9A58F0FC2F0}"/>
              </a:ext>
            </a:extLst>
          </p:cNvPr>
          <p:cNvGraphicFramePr>
            <a:graphicFrameLocks noChangeAspect="1"/>
          </p:cNvGraphicFramePr>
          <p:nvPr>
            <p:extLst>
              <p:ext uri="{D42A27DB-BD31-4B8C-83A1-F6EECF244321}">
                <p14:modId xmlns:p14="http://schemas.microsoft.com/office/powerpoint/2010/main" val="2767975960"/>
              </p:ext>
            </p:extLst>
          </p:nvPr>
        </p:nvGraphicFramePr>
        <p:xfrm>
          <a:off x="509143" y="1716440"/>
          <a:ext cx="6807200" cy="3443868"/>
        </p:xfrm>
        <a:graphic>
          <a:graphicData uri="http://schemas.openxmlformats.org/presentationml/2006/ole">
            <mc:AlternateContent xmlns:mc="http://schemas.openxmlformats.org/markup-compatibility/2006">
              <mc:Choice xmlns:v="urn:schemas-microsoft-com:vml" Requires="v">
                <p:oleObj name="Worksheet" r:id="rId2" imgW="4767318" imgH="2509911" progId="Excel.Sheet.12">
                  <p:embed/>
                </p:oleObj>
              </mc:Choice>
              <mc:Fallback>
                <p:oleObj name="Worksheet" r:id="rId2" imgW="4767318" imgH="2509911" progId="Excel.Sheet.12">
                  <p:embed/>
                  <p:pic>
                    <p:nvPicPr>
                      <p:cNvPr id="2" name="Object 1">
                        <a:extLst>
                          <a:ext uri="{FF2B5EF4-FFF2-40B4-BE49-F238E27FC236}">
                            <a16:creationId xmlns:a16="http://schemas.microsoft.com/office/drawing/2014/main" id="{8010FD27-1A61-17B1-AF74-F9A58F0FC2F0}"/>
                          </a:ext>
                        </a:extLst>
                      </p:cNvPr>
                      <p:cNvPicPr/>
                      <p:nvPr/>
                    </p:nvPicPr>
                    <p:blipFill>
                      <a:blip r:embed="rId3"/>
                      <a:stretch>
                        <a:fillRect/>
                      </a:stretch>
                    </p:blipFill>
                    <p:spPr>
                      <a:xfrm>
                        <a:off x="509143" y="1716440"/>
                        <a:ext cx="6807200" cy="3443868"/>
                      </a:xfrm>
                      <a:prstGeom prst="rect">
                        <a:avLst/>
                      </a:prstGeom>
                    </p:spPr>
                  </p:pic>
                </p:oleObj>
              </mc:Fallback>
            </mc:AlternateContent>
          </a:graphicData>
        </a:graphic>
      </p:graphicFrame>
      <p:sp>
        <p:nvSpPr>
          <p:cNvPr id="9" name="Title 8">
            <a:extLst>
              <a:ext uri="{FF2B5EF4-FFF2-40B4-BE49-F238E27FC236}">
                <a16:creationId xmlns:a16="http://schemas.microsoft.com/office/drawing/2014/main" id="{ADFD0B52-C224-AA6F-9B2C-7BED42B5D1BA}"/>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Stellar August YTD FY2026 Reserves</a:t>
            </a:r>
            <a:endParaRPr lang="en-US"/>
          </a:p>
        </p:txBody>
      </p:sp>
      <p:sp>
        <p:nvSpPr>
          <p:cNvPr id="6" name="Slide Number Placeholder 5">
            <a:extLst>
              <a:ext uri="{FF2B5EF4-FFF2-40B4-BE49-F238E27FC236}">
                <a16:creationId xmlns:a16="http://schemas.microsoft.com/office/drawing/2014/main" id="{451FF65A-3277-D0B3-F4B5-2C64A10B2016}"/>
              </a:ext>
            </a:extLst>
          </p:cNvPr>
          <p:cNvSpPr>
            <a:spLocks noGrp="1"/>
          </p:cNvSpPr>
          <p:nvPr>
            <p:ph type="sldNum" sz="quarter" idx="12"/>
          </p:nvPr>
        </p:nvSpPr>
        <p:spPr/>
        <p:txBody>
          <a:bodyPr/>
          <a:lstStyle/>
          <a:p>
            <a:pPr>
              <a:defRPr/>
            </a:pPr>
            <a:fld id="{9F5B9436-6D62-A04F-B217-994E99AE9C8C}" type="slidenum">
              <a:rPr lang="en-US" smtClean="0"/>
              <a:pPr>
                <a:defRPr/>
              </a:pPr>
              <a:t>21</a:t>
            </a:fld>
            <a:endParaRPr lang="en-US"/>
          </a:p>
        </p:txBody>
      </p:sp>
      <p:sp>
        <p:nvSpPr>
          <p:cNvPr id="3" name="TextBox 2">
            <a:extLst>
              <a:ext uri="{FF2B5EF4-FFF2-40B4-BE49-F238E27FC236}">
                <a16:creationId xmlns:a16="http://schemas.microsoft.com/office/drawing/2014/main" id="{260BC3B4-4585-89C3-CAE9-BB9ABB462FA6}"/>
              </a:ext>
            </a:extLst>
          </p:cNvPr>
          <p:cNvSpPr txBox="1"/>
          <p:nvPr/>
        </p:nvSpPr>
        <p:spPr>
          <a:xfrm>
            <a:off x="1188392" y="5218824"/>
            <a:ext cx="3886200" cy="70788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t>Gross Monthly Operating burn - ~$3.0M</a:t>
            </a:r>
          </a:p>
        </p:txBody>
      </p:sp>
      <p:sp>
        <p:nvSpPr>
          <p:cNvPr id="4" name="TextBox 3">
            <a:extLst>
              <a:ext uri="{FF2B5EF4-FFF2-40B4-BE49-F238E27FC236}">
                <a16:creationId xmlns:a16="http://schemas.microsoft.com/office/drawing/2014/main" id="{8DEB8D97-03C0-F09D-244C-ECCA87F88110}"/>
              </a:ext>
            </a:extLst>
          </p:cNvPr>
          <p:cNvSpPr txBox="1"/>
          <p:nvPr/>
        </p:nvSpPr>
        <p:spPr>
          <a:xfrm>
            <a:off x="1188392" y="6043743"/>
            <a:ext cx="3886200" cy="40011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t>Net Monthly Cash burn - ~$2.6M</a:t>
            </a:r>
          </a:p>
        </p:txBody>
      </p:sp>
      <p:sp>
        <p:nvSpPr>
          <p:cNvPr id="7" name="TextBox 6">
            <a:extLst>
              <a:ext uri="{FF2B5EF4-FFF2-40B4-BE49-F238E27FC236}">
                <a16:creationId xmlns:a16="http://schemas.microsoft.com/office/drawing/2014/main" id="{D2724873-C8ED-69D9-EAB1-A60F66743D2F}"/>
              </a:ext>
            </a:extLst>
          </p:cNvPr>
          <p:cNvSpPr txBox="1"/>
          <p:nvPr/>
        </p:nvSpPr>
        <p:spPr>
          <a:xfrm>
            <a:off x="7752816" y="5056512"/>
            <a:ext cx="4006920" cy="163121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latin typeface="Arial" panose="020B0604020202020204" pitchFamily="34" charset="0"/>
                <a:cs typeface="Arial" panose="020B0604020202020204" pitchFamily="34" charset="0"/>
              </a:rPr>
              <a:t>Based on net cash monthly burn rate (monthly revenue – operating expenses) Stellar has ~25 months of projected cash on hand.</a:t>
            </a:r>
          </a:p>
        </p:txBody>
      </p:sp>
      <p:sp>
        <p:nvSpPr>
          <p:cNvPr id="8" name="TextBox 7">
            <a:extLst>
              <a:ext uri="{FF2B5EF4-FFF2-40B4-BE49-F238E27FC236}">
                <a16:creationId xmlns:a16="http://schemas.microsoft.com/office/drawing/2014/main" id="{926A745A-5DD0-64C3-63F3-DF8A151D8F6B}"/>
              </a:ext>
            </a:extLst>
          </p:cNvPr>
          <p:cNvSpPr txBox="1"/>
          <p:nvPr/>
        </p:nvSpPr>
        <p:spPr>
          <a:xfrm>
            <a:off x="7738282" y="1716440"/>
            <a:ext cx="4035988" cy="1200329"/>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a:latin typeface="Arial" panose="020B0604020202020204" pitchFamily="34" charset="0"/>
                <a:cs typeface="Arial" panose="020B0604020202020204" pitchFamily="34" charset="0"/>
              </a:rPr>
              <a:t>Reserves are forecasted to be fully funded with ~$27.7M of additional cash for monthly operations in FY2026.</a:t>
            </a:r>
          </a:p>
        </p:txBody>
      </p:sp>
      <p:sp>
        <p:nvSpPr>
          <p:cNvPr id="11" name="TextBox 10">
            <a:extLst>
              <a:ext uri="{FF2B5EF4-FFF2-40B4-BE49-F238E27FC236}">
                <a16:creationId xmlns:a16="http://schemas.microsoft.com/office/drawing/2014/main" id="{17882F52-717F-B416-2C0A-497989E76D38}"/>
              </a:ext>
            </a:extLst>
          </p:cNvPr>
          <p:cNvSpPr txBox="1"/>
          <p:nvPr/>
        </p:nvSpPr>
        <p:spPr>
          <a:xfrm>
            <a:off x="7738282" y="3109477"/>
            <a:ext cx="4035988" cy="1754326"/>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a:latin typeface="Arial" panose="020B0604020202020204" pitchFamily="34" charset="0"/>
                <a:cs typeface="Arial" panose="020B0604020202020204" pitchFamily="34" charset="0"/>
              </a:rPr>
              <a:t>Charitable Contribution “</a:t>
            </a:r>
            <a:r>
              <a:rPr lang="en-US">
                <a:solidFill>
                  <a:schemeClr val="tx1"/>
                </a:solidFill>
                <a:latin typeface="Arial" panose="020B0604020202020204" pitchFamily="34" charset="0"/>
                <a:cs typeface="Arial" panose="020B0604020202020204" pitchFamily="34" charset="0"/>
              </a:rPr>
              <a:t>Stellar Cares</a:t>
            </a:r>
            <a:r>
              <a:rPr lang="en-US">
                <a:latin typeface="Arial" panose="020B0604020202020204" pitchFamily="34" charset="0"/>
                <a:cs typeface="Arial" panose="020B0604020202020204" pitchFamily="34" charset="0"/>
              </a:rPr>
              <a:t>”  YTD spend through August results in ~$200K balance. This reserve will fluctuate year to year as new fine revenue is added, and charitable contributions are paid out.</a:t>
            </a:r>
          </a:p>
        </p:txBody>
      </p:sp>
    </p:spTree>
    <p:extLst>
      <p:ext uri="{BB962C8B-B14F-4D97-AF65-F5344CB8AC3E}">
        <p14:creationId xmlns:p14="http://schemas.microsoft.com/office/powerpoint/2010/main" val="751171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838201" y="3429001"/>
            <a:ext cx="10829081" cy="1358153"/>
          </a:xfrm>
        </p:spPr>
        <p:txBody>
          <a:bodyPr/>
          <a:lstStyle/>
          <a:p>
            <a:pPr algn="ctr"/>
            <a:r>
              <a:rPr lang="en-US" sz="4267"/>
              <a:t>IOBI August YTD Results</a:t>
            </a:r>
            <a:br>
              <a:rPr lang="en-US" sz="4267"/>
            </a:br>
            <a:r>
              <a:rPr lang="en-US" sz="4267"/>
              <a:t>Financials</a:t>
            </a:r>
          </a:p>
        </p:txBody>
      </p:sp>
    </p:spTree>
    <p:extLst>
      <p:ext uri="{BB962C8B-B14F-4D97-AF65-F5344CB8AC3E}">
        <p14:creationId xmlns:p14="http://schemas.microsoft.com/office/powerpoint/2010/main" val="4206770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EBED1A-9253-4543-958E-4C910A0A897D}"/>
              </a:ext>
            </a:extLst>
          </p:cNvPr>
          <p:cNvSpPr>
            <a:spLocks noGrp="1"/>
          </p:cNvSpPr>
          <p:nvPr>
            <p:ph type="title"/>
          </p:nvPr>
        </p:nvSpPr>
        <p:spPr/>
        <p:txBody>
          <a:bodyPr>
            <a:normAutofit/>
          </a:bodyPr>
          <a:lstStyle/>
          <a:p>
            <a:r>
              <a:rPr lang="en-US" b="1">
                <a:effectLst>
                  <a:outerShdw blurRad="50800" dist="38100" dir="2700000" algn="tl" rotWithShape="0">
                    <a:prstClr val="black">
                      <a:alpha val="40000"/>
                    </a:prstClr>
                  </a:outerShdw>
                </a:effectLst>
              </a:rPr>
              <a:t>IOBI </a:t>
            </a:r>
            <a:r>
              <a:rPr lang="en-US">
                <a:effectLst>
                  <a:outerShdw blurRad="50800" dist="38100" dir="2700000" algn="tl" rotWithShape="0">
                    <a:prstClr val="black">
                      <a:alpha val="40000"/>
                    </a:prstClr>
                  </a:outerShdw>
                </a:effectLst>
              </a:rPr>
              <a:t>August YTD FY2026 Financials Actual Vs. Budget</a:t>
            </a:r>
            <a:endParaRPr lang="en-US" b="1"/>
          </a:p>
        </p:txBody>
      </p:sp>
      <p:sp>
        <p:nvSpPr>
          <p:cNvPr id="3" name="Footer Placeholder 2">
            <a:extLst>
              <a:ext uri="{FF2B5EF4-FFF2-40B4-BE49-F238E27FC236}">
                <a16:creationId xmlns:a16="http://schemas.microsoft.com/office/drawing/2014/main" id="{3C7EA555-80C3-450B-B32B-15848BCF795B}"/>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5DB6AD11-4D8C-40D3-B0A5-0CC6604330DF}"/>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23</a:t>
            </a:fld>
            <a:endParaRPr lang="en-US" kern="1200">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B8873810-5F47-CA81-84C8-D3B357B75843}"/>
              </a:ext>
            </a:extLst>
          </p:cNvPr>
          <p:cNvSpPr/>
          <p:nvPr/>
        </p:nvSpPr>
        <p:spPr>
          <a:xfrm>
            <a:off x="7657735" y="3143814"/>
            <a:ext cx="3874719" cy="74963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Building, Utilities &amp; Maint.:</a:t>
            </a:r>
            <a:r>
              <a:rPr lang="en-US" sz="1333">
                <a:solidFill>
                  <a:srgbClr val="211B57"/>
                </a:solidFill>
                <a:latin typeface="Arial" panose="020B0604020202020204" pitchFamily="34" charset="0"/>
                <a:cs typeface="Arial" panose="020B0604020202020204" pitchFamily="34" charset="0"/>
              </a:rPr>
              <a:t> </a:t>
            </a:r>
            <a:r>
              <a:rPr lang="en-US" sz="1333">
                <a:latin typeface="Arial" panose="020B0604020202020204" pitchFamily="34" charset="0"/>
                <a:cs typeface="Arial" panose="020B0604020202020204" pitchFamily="34" charset="0"/>
              </a:rPr>
              <a:t>Currently un</a:t>
            </a:r>
            <a:r>
              <a:rPr lang="en-US" sz="1333">
                <a:solidFill>
                  <a:schemeClr val="tx1"/>
                </a:solidFill>
                <a:latin typeface="Arial" panose="020B0604020202020204" pitchFamily="34" charset="0"/>
                <a:cs typeface="Arial" panose="020B0604020202020204" pitchFamily="34" charset="0"/>
              </a:rPr>
              <a:t>favorable due a $15K backflow replacement.</a:t>
            </a:r>
          </a:p>
        </p:txBody>
      </p:sp>
      <p:graphicFrame>
        <p:nvGraphicFramePr>
          <p:cNvPr id="15" name="Object 14">
            <a:extLst>
              <a:ext uri="{FF2B5EF4-FFF2-40B4-BE49-F238E27FC236}">
                <a16:creationId xmlns:a16="http://schemas.microsoft.com/office/drawing/2014/main" id="{5DF393CC-FD03-9CFC-72AD-0920A5227CF3}"/>
              </a:ext>
            </a:extLst>
          </p:cNvPr>
          <p:cNvGraphicFramePr>
            <a:graphicFrameLocks noChangeAspect="1"/>
          </p:cNvGraphicFramePr>
          <p:nvPr>
            <p:extLst>
              <p:ext uri="{D42A27DB-BD31-4B8C-83A1-F6EECF244321}">
                <p14:modId xmlns:p14="http://schemas.microsoft.com/office/powerpoint/2010/main" val="3549865170"/>
              </p:ext>
            </p:extLst>
          </p:nvPr>
        </p:nvGraphicFramePr>
        <p:xfrm>
          <a:off x="293442" y="1847272"/>
          <a:ext cx="6033370" cy="4572000"/>
        </p:xfrm>
        <a:graphic>
          <a:graphicData uri="http://schemas.openxmlformats.org/presentationml/2006/ole">
            <mc:AlternateContent xmlns:mc="http://schemas.openxmlformats.org/markup-compatibility/2006">
              <mc:Choice xmlns:v="urn:schemas-microsoft-com:vml" Requires="v">
                <p:oleObj name="Worksheet" r:id="rId3" imgW="4243360" imgH="3495635" progId="Excel.Sheet.12">
                  <p:embed/>
                </p:oleObj>
              </mc:Choice>
              <mc:Fallback>
                <p:oleObj name="Worksheet" r:id="rId3" imgW="4243360" imgH="3495635" progId="Excel.Sheet.12">
                  <p:embed/>
                  <p:pic>
                    <p:nvPicPr>
                      <p:cNvPr id="15" name="Object 14">
                        <a:extLst>
                          <a:ext uri="{FF2B5EF4-FFF2-40B4-BE49-F238E27FC236}">
                            <a16:creationId xmlns:a16="http://schemas.microsoft.com/office/drawing/2014/main" id="{5DF393CC-FD03-9CFC-72AD-0920A5227CF3}"/>
                          </a:ext>
                        </a:extLst>
                      </p:cNvPr>
                      <p:cNvPicPr/>
                      <p:nvPr/>
                    </p:nvPicPr>
                    <p:blipFill>
                      <a:blip r:embed="rId4"/>
                      <a:stretch>
                        <a:fillRect/>
                      </a:stretch>
                    </p:blipFill>
                    <p:spPr>
                      <a:xfrm>
                        <a:off x="293442" y="1847272"/>
                        <a:ext cx="6033370" cy="4572000"/>
                      </a:xfrm>
                      <a:prstGeom prst="rect">
                        <a:avLst/>
                      </a:prstGeom>
                      <a:ln>
                        <a:solidFill>
                          <a:schemeClr val="tx1"/>
                        </a:solidFill>
                      </a:ln>
                    </p:spPr>
                  </p:pic>
                </p:oleObj>
              </mc:Fallback>
            </mc:AlternateContent>
          </a:graphicData>
        </a:graphic>
      </p:graphicFrame>
      <p:sp>
        <p:nvSpPr>
          <p:cNvPr id="16" name="Rectangle 15">
            <a:extLst>
              <a:ext uri="{FF2B5EF4-FFF2-40B4-BE49-F238E27FC236}">
                <a16:creationId xmlns:a16="http://schemas.microsoft.com/office/drawing/2014/main" id="{B8EAE711-0C8F-EF08-32AB-AD8811D1B326}"/>
              </a:ext>
            </a:extLst>
          </p:cNvPr>
          <p:cNvSpPr/>
          <p:nvPr/>
        </p:nvSpPr>
        <p:spPr>
          <a:xfrm>
            <a:off x="7657735" y="4215011"/>
            <a:ext cx="3874719" cy="800778"/>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a:cs typeface="Arial"/>
              </a:rPr>
              <a:t>General &amp; Administrative:</a:t>
            </a:r>
            <a:r>
              <a:rPr lang="en-US" sz="1333" b="1">
                <a:solidFill>
                  <a:srgbClr val="211B57"/>
                </a:solidFill>
                <a:latin typeface="Arial"/>
                <a:cs typeface="Arial"/>
              </a:rPr>
              <a:t> </a:t>
            </a:r>
            <a:r>
              <a:rPr lang="en-US" sz="1333">
                <a:solidFill>
                  <a:schemeClr val="tx1"/>
                </a:solidFill>
                <a:latin typeface="Arial" panose="020B0604020202020204" pitchFamily="34" charset="0"/>
                <a:cs typeface="Arial" panose="020B0604020202020204" pitchFamily="34" charset="0"/>
              </a:rPr>
              <a:t>Over plan due to a $3K boardroom AV maintenance agreement.</a:t>
            </a:r>
          </a:p>
        </p:txBody>
      </p:sp>
      <p:sp>
        <p:nvSpPr>
          <p:cNvPr id="10" name="Rectangle 9">
            <a:extLst>
              <a:ext uri="{FF2B5EF4-FFF2-40B4-BE49-F238E27FC236}">
                <a16:creationId xmlns:a16="http://schemas.microsoft.com/office/drawing/2014/main" id="{EE47E3AF-56F9-580C-207E-A8B52E680FE0}"/>
              </a:ext>
            </a:extLst>
          </p:cNvPr>
          <p:cNvSpPr/>
          <p:nvPr/>
        </p:nvSpPr>
        <p:spPr>
          <a:xfrm>
            <a:off x="7657735" y="2072617"/>
            <a:ext cx="3874719" cy="74963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Revenue:</a:t>
            </a:r>
            <a:r>
              <a:rPr lang="en-US" sz="1333">
                <a:solidFill>
                  <a:srgbClr val="211B57"/>
                </a:solidFill>
                <a:latin typeface="Arial" panose="020B0604020202020204" pitchFamily="34" charset="0"/>
                <a:cs typeface="Arial" panose="020B0604020202020204" pitchFamily="34" charset="0"/>
              </a:rPr>
              <a:t> </a:t>
            </a:r>
            <a:r>
              <a:rPr lang="en-US" sz="1333">
                <a:solidFill>
                  <a:schemeClr val="tx1"/>
                </a:solidFill>
                <a:latin typeface="Arial" panose="020B0604020202020204" pitchFamily="34" charset="0"/>
                <a:cs typeface="Arial" panose="020B0604020202020204" pitchFamily="34" charset="0"/>
              </a:rPr>
              <a:t>Common cost rent recovery is lower than planned, renegotiated in June. </a:t>
            </a:r>
          </a:p>
        </p:txBody>
      </p:sp>
      <p:sp>
        <p:nvSpPr>
          <p:cNvPr id="11" name="Rectangle 10">
            <a:extLst>
              <a:ext uri="{FF2B5EF4-FFF2-40B4-BE49-F238E27FC236}">
                <a16:creationId xmlns:a16="http://schemas.microsoft.com/office/drawing/2014/main" id="{4878BAE9-7330-73B2-549D-E815ABD9EDBE}"/>
              </a:ext>
            </a:extLst>
          </p:cNvPr>
          <p:cNvSpPr/>
          <p:nvPr/>
        </p:nvSpPr>
        <p:spPr>
          <a:xfrm>
            <a:off x="7657735" y="5337347"/>
            <a:ext cx="3874719" cy="749639"/>
          </a:xfrm>
          <a:prstGeom prst="rect">
            <a:avLst/>
          </a:prstGeom>
          <a:ln>
            <a:solidFill>
              <a:schemeClr val="tx1"/>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EBITDA:</a:t>
            </a:r>
            <a:r>
              <a:rPr lang="en-US" sz="1333">
                <a:solidFill>
                  <a:srgbClr val="211B57"/>
                </a:solidFill>
                <a:latin typeface="Arial" panose="020B0604020202020204" pitchFamily="34" charset="0"/>
                <a:cs typeface="Arial" panose="020B0604020202020204" pitchFamily="34" charset="0"/>
              </a:rPr>
              <a:t> </a:t>
            </a:r>
            <a:r>
              <a:rPr lang="en-US" sz="1333">
                <a:solidFill>
                  <a:schemeClr val="tx1"/>
                </a:solidFill>
                <a:latin typeface="Arial" panose="020B0604020202020204" pitchFamily="34" charset="0"/>
                <a:cs typeface="Arial" panose="020B0604020202020204" pitchFamily="34" charset="0"/>
              </a:rPr>
              <a:t>Is under plan due to the backflow replacement and board room AV maintenance agreement.  </a:t>
            </a:r>
          </a:p>
        </p:txBody>
      </p:sp>
    </p:spTree>
    <p:extLst>
      <p:ext uri="{BB962C8B-B14F-4D97-AF65-F5344CB8AC3E}">
        <p14:creationId xmlns:p14="http://schemas.microsoft.com/office/powerpoint/2010/main" val="3991787640"/>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636AF-626B-71E1-83AA-F843CF0A39E6}"/>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IOBI August YTD FY2026 Forecast Cash Flow</a:t>
            </a:r>
            <a:endParaRPr lang="en-US"/>
          </a:p>
        </p:txBody>
      </p:sp>
      <p:sp>
        <p:nvSpPr>
          <p:cNvPr id="28674" name="Date Placeholder 2">
            <a:extLst>
              <a:ext uri="{FF2B5EF4-FFF2-40B4-BE49-F238E27FC236}">
                <a16:creationId xmlns:a16="http://schemas.microsoft.com/office/drawing/2014/main" id="{BBEF884B-E620-F241-8F67-689EEC622902}"/>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A6AE9022-CB1D-4058-93DB-6E1BEE8425DB}"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30AAFD4B-978D-40E8-81B0-BAF77F55041E}"/>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4BC4BBB6-6CCF-8343-A45D-5E0D4AD51DB7}"/>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24</a:t>
            </a:fld>
            <a:endParaRPr lang="en-US" altLang="en-US" sz="1200">
              <a:solidFill>
                <a:srgbClr val="FFFFFF"/>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8CF49F2-3BA3-2703-AC29-7AFD5FDCD595}"/>
              </a:ext>
            </a:extLst>
          </p:cNvPr>
          <p:cNvPicPr>
            <a:picLocks noChangeAspect="1"/>
          </p:cNvPicPr>
          <p:nvPr/>
        </p:nvPicPr>
        <p:blipFill>
          <a:blip r:embed="rId3"/>
          <a:stretch>
            <a:fillRect/>
          </a:stretch>
        </p:blipFill>
        <p:spPr>
          <a:xfrm>
            <a:off x="370448" y="1930958"/>
            <a:ext cx="11315115" cy="4561917"/>
          </a:xfrm>
          <a:prstGeom prst="rect">
            <a:avLst/>
          </a:prstGeom>
        </p:spPr>
      </p:pic>
    </p:spTree>
    <p:extLst>
      <p:ext uri="{BB962C8B-B14F-4D97-AF65-F5344CB8AC3E}">
        <p14:creationId xmlns:p14="http://schemas.microsoft.com/office/powerpoint/2010/main" val="2653491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4C0E8-A8FF-3B45-508E-46E30376F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CBF2F1-7258-C5AB-EA47-6B5CA782645A}"/>
              </a:ext>
            </a:extLst>
          </p:cNvPr>
          <p:cNvSpPr>
            <a:spLocks noGrp="1"/>
          </p:cNvSpPr>
          <p:nvPr>
            <p:ph type="ctrTitle"/>
          </p:nvPr>
        </p:nvSpPr>
        <p:spPr>
          <a:xfrm>
            <a:off x="838201" y="3429001"/>
            <a:ext cx="10829081" cy="1358153"/>
          </a:xfrm>
        </p:spPr>
        <p:txBody>
          <a:bodyPr/>
          <a:lstStyle/>
          <a:p>
            <a:pPr algn="ctr"/>
            <a:r>
              <a:rPr lang="en-US" sz="4267"/>
              <a:t>UCO August YTD Results</a:t>
            </a:r>
            <a:br>
              <a:rPr lang="en-US" sz="4267"/>
            </a:br>
            <a:r>
              <a:rPr lang="en-US" sz="4267"/>
              <a:t>Financials</a:t>
            </a:r>
          </a:p>
        </p:txBody>
      </p:sp>
    </p:spTree>
    <p:extLst>
      <p:ext uri="{BB962C8B-B14F-4D97-AF65-F5344CB8AC3E}">
        <p14:creationId xmlns:p14="http://schemas.microsoft.com/office/powerpoint/2010/main" val="319557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09C81-66BA-9365-F96B-4EFAD137AC7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5B7B57-630D-83B1-B658-F48165250ADE}"/>
              </a:ext>
            </a:extLst>
          </p:cNvPr>
          <p:cNvSpPr>
            <a:spLocks noGrp="1"/>
          </p:cNvSpPr>
          <p:nvPr>
            <p:ph type="title"/>
          </p:nvPr>
        </p:nvSpPr>
        <p:spPr/>
        <p:txBody>
          <a:bodyPr>
            <a:normAutofit/>
          </a:bodyPr>
          <a:lstStyle/>
          <a:p>
            <a:r>
              <a:rPr lang="en-US">
                <a:effectLst>
                  <a:outerShdw blurRad="50800" dist="38100" dir="2700000" algn="tl" rotWithShape="0">
                    <a:prstClr val="black">
                      <a:alpha val="40000"/>
                    </a:prstClr>
                  </a:outerShdw>
                </a:effectLst>
              </a:rPr>
              <a:t>UCO August YTD FY2026 Financials Actual Vs. Budget</a:t>
            </a:r>
            <a:endParaRPr lang="en-US"/>
          </a:p>
        </p:txBody>
      </p:sp>
      <p:sp>
        <p:nvSpPr>
          <p:cNvPr id="3" name="Footer Placeholder 2">
            <a:extLst>
              <a:ext uri="{FF2B5EF4-FFF2-40B4-BE49-F238E27FC236}">
                <a16:creationId xmlns:a16="http://schemas.microsoft.com/office/drawing/2014/main" id="{E1D05AF8-9EC8-1C9E-34D8-774326E99481}"/>
              </a:ext>
            </a:extLst>
          </p:cNvPr>
          <p:cNvSpPr>
            <a:spLocks noGrp="1"/>
          </p:cNvSpPr>
          <p:nvPr>
            <p:ph type="ftr" sz="quarter" idx="11"/>
          </p:nvPr>
        </p:nvSpPr>
        <p:spPr/>
        <p:txBody>
          <a:bodyPr/>
          <a:lstStyle/>
          <a:p>
            <a:pPr>
              <a:spcAft>
                <a:spcPts val="800"/>
              </a:spcAft>
              <a:defRPr/>
            </a:pPr>
            <a:r>
              <a:rPr lang="en-US"/>
              <a:t>Stellar MLS</a:t>
            </a:r>
          </a:p>
        </p:txBody>
      </p:sp>
      <p:sp>
        <p:nvSpPr>
          <p:cNvPr id="7" name="Slide Number Placeholder 6">
            <a:extLst>
              <a:ext uri="{FF2B5EF4-FFF2-40B4-BE49-F238E27FC236}">
                <a16:creationId xmlns:a16="http://schemas.microsoft.com/office/drawing/2014/main" id="{651B10CE-91ED-1E81-F294-D54CEDB7F280}"/>
              </a:ext>
            </a:extLst>
          </p:cNvPr>
          <p:cNvSpPr>
            <a:spLocks noGrp="1"/>
          </p:cNvSpPr>
          <p:nvPr>
            <p:ph type="sldNum" sz="quarter" idx="12"/>
          </p:nvPr>
        </p:nvSpPr>
        <p:spPr/>
        <p:txBody>
          <a:bodyPr vert="horz" lIns="121920" tIns="60960" rIns="121920" bIns="60960" rtlCol="0" anchor="ctr">
            <a:normAutofit/>
          </a:bodyPr>
          <a:lstStyle/>
          <a:p>
            <a:pPr>
              <a:spcAft>
                <a:spcPts val="800"/>
              </a:spcAft>
              <a:defRPr/>
            </a:pPr>
            <a:fld id="{F45AC9F2-5FC5-AE4A-A6DD-48925BBED5A7}" type="slidenum">
              <a:rPr lang="en-US" kern="1200">
                <a:latin typeface="Arial" panose="020B0604020202020204" pitchFamily="34" charset="0"/>
                <a:ea typeface="+mn-ea"/>
                <a:cs typeface="Arial" panose="020B0604020202020204" pitchFamily="34" charset="0"/>
              </a:rPr>
              <a:pPr>
                <a:spcAft>
                  <a:spcPts val="800"/>
                </a:spcAft>
                <a:defRPr/>
              </a:pPr>
              <a:t>26</a:t>
            </a:fld>
            <a:endParaRPr lang="en-US" kern="1200">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D1E32B7F-788B-802F-05F6-750DF3BFE2FA}"/>
              </a:ext>
            </a:extLst>
          </p:cNvPr>
          <p:cNvPicPr>
            <a:picLocks noChangeAspect="1"/>
          </p:cNvPicPr>
          <p:nvPr/>
        </p:nvPicPr>
        <p:blipFill>
          <a:blip r:embed="rId3"/>
          <a:stretch>
            <a:fillRect/>
          </a:stretch>
        </p:blipFill>
        <p:spPr>
          <a:xfrm>
            <a:off x="297614" y="1749128"/>
            <a:ext cx="7173481" cy="4572000"/>
          </a:xfrm>
          <a:prstGeom prst="rect">
            <a:avLst/>
          </a:prstGeom>
        </p:spPr>
      </p:pic>
      <p:sp>
        <p:nvSpPr>
          <p:cNvPr id="2" name="Rectangle 1">
            <a:extLst>
              <a:ext uri="{FF2B5EF4-FFF2-40B4-BE49-F238E27FC236}">
                <a16:creationId xmlns:a16="http://schemas.microsoft.com/office/drawing/2014/main" id="{0B443BBC-CDC4-F011-D50C-E4ABBE0A2EEB}"/>
              </a:ext>
            </a:extLst>
          </p:cNvPr>
          <p:cNvSpPr/>
          <p:nvPr/>
        </p:nvSpPr>
        <p:spPr>
          <a:xfrm>
            <a:off x="8269778" y="3171973"/>
            <a:ext cx="3424844" cy="883967"/>
          </a:xfrm>
          <a:prstGeom prst="rect">
            <a:avLst/>
          </a:prstGeom>
          <a:effectLst>
            <a:outerShdw blurRad="50800" dist="381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General &amp; Administrative:</a:t>
            </a:r>
            <a:r>
              <a:rPr lang="en-US" sz="1333">
                <a:solidFill>
                  <a:schemeClr val="tx1"/>
                </a:solidFill>
                <a:latin typeface="Arial" panose="020B0604020202020204" pitchFamily="34" charset="0"/>
                <a:cs typeface="Arial" panose="020B0604020202020204" pitchFamily="34" charset="0"/>
              </a:rPr>
              <a:t> Over plan due to reclass of CEPI membership to Dues/Subscriptions from Sponsorships.</a:t>
            </a:r>
          </a:p>
        </p:txBody>
      </p:sp>
      <p:sp>
        <p:nvSpPr>
          <p:cNvPr id="10" name="Rectangle 9">
            <a:extLst>
              <a:ext uri="{FF2B5EF4-FFF2-40B4-BE49-F238E27FC236}">
                <a16:creationId xmlns:a16="http://schemas.microsoft.com/office/drawing/2014/main" id="{8640AE29-0AE4-3BB4-B1B5-F1510C132910}"/>
              </a:ext>
            </a:extLst>
          </p:cNvPr>
          <p:cNvSpPr/>
          <p:nvPr/>
        </p:nvSpPr>
        <p:spPr>
          <a:xfrm>
            <a:off x="8269778" y="4422382"/>
            <a:ext cx="3424844" cy="84974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Travel, Meetings &amp; Events:</a:t>
            </a:r>
            <a:r>
              <a:rPr lang="en-US" sz="1333">
                <a:solidFill>
                  <a:schemeClr val="tx1"/>
                </a:solidFill>
                <a:latin typeface="Arial" panose="020B0604020202020204" pitchFamily="34" charset="0"/>
                <a:cs typeface="Arial" panose="020B0604020202020204" pitchFamily="34" charset="0"/>
              </a:rPr>
              <a:t> Due to timing of travel.</a:t>
            </a:r>
          </a:p>
        </p:txBody>
      </p:sp>
      <p:sp>
        <p:nvSpPr>
          <p:cNvPr id="11" name="Rectangle 10">
            <a:extLst>
              <a:ext uri="{FF2B5EF4-FFF2-40B4-BE49-F238E27FC236}">
                <a16:creationId xmlns:a16="http://schemas.microsoft.com/office/drawing/2014/main" id="{9A106CAD-347D-B0CD-C41E-1AFA6107AD13}"/>
              </a:ext>
            </a:extLst>
          </p:cNvPr>
          <p:cNvSpPr/>
          <p:nvPr/>
        </p:nvSpPr>
        <p:spPr>
          <a:xfrm>
            <a:off x="8269778" y="1749128"/>
            <a:ext cx="3424844" cy="1056403"/>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r>
              <a:rPr lang="en-US" sz="1333" b="1" u="sng">
                <a:solidFill>
                  <a:srgbClr val="211B57"/>
                </a:solidFill>
                <a:latin typeface="Arial" panose="020B0604020202020204" pitchFamily="34" charset="0"/>
                <a:cs typeface="Arial" panose="020B0604020202020204" pitchFamily="34" charset="0"/>
              </a:rPr>
              <a:t>Professional Fee &amp; Services:</a:t>
            </a:r>
            <a:r>
              <a:rPr lang="en-US" sz="1333">
                <a:solidFill>
                  <a:srgbClr val="211B57"/>
                </a:solidFill>
                <a:latin typeface="Arial" panose="020B0604020202020204" pitchFamily="34" charset="0"/>
                <a:cs typeface="Arial" panose="020B0604020202020204" pitchFamily="34" charset="0"/>
              </a:rPr>
              <a:t> </a:t>
            </a:r>
            <a:r>
              <a:rPr lang="en-US" sz="1333">
                <a:solidFill>
                  <a:schemeClr val="tx1"/>
                </a:solidFill>
                <a:latin typeface="Arial" panose="020B0604020202020204" pitchFamily="34" charset="0"/>
                <a:cs typeface="Arial" panose="020B0604020202020204" pitchFamily="34" charset="0"/>
              </a:rPr>
              <a:t>Under plan due to timing of consultant spending. </a:t>
            </a:r>
          </a:p>
        </p:txBody>
      </p:sp>
    </p:spTree>
    <p:extLst>
      <p:ext uri="{BB962C8B-B14F-4D97-AF65-F5344CB8AC3E}">
        <p14:creationId xmlns:p14="http://schemas.microsoft.com/office/powerpoint/2010/main" val="72301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F9B90-819A-F604-BED2-24662870D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01524-B6D6-517B-38C0-ECD3A657341B}"/>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UCO August YTD FY2026 Forecast Cash Flow</a:t>
            </a:r>
            <a:endParaRPr lang="en-US"/>
          </a:p>
        </p:txBody>
      </p:sp>
      <p:sp>
        <p:nvSpPr>
          <p:cNvPr id="28674" name="Date Placeholder 2">
            <a:extLst>
              <a:ext uri="{FF2B5EF4-FFF2-40B4-BE49-F238E27FC236}">
                <a16:creationId xmlns:a16="http://schemas.microsoft.com/office/drawing/2014/main" id="{952A8244-6521-F1A4-4FCD-41FADFBC1BC5}"/>
              </a:ext>
            </a:extLst>
          </p:cNvPr>
          <p:cNvSpPr>
            <a:spLocks noGrp="1" noChangeArrowheads="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A6AE9022-CB1D-4058-93DB-6E1BEE8425DB}" type="datetime4">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October 7, 2025</a:t>
            </a:fld>
            <a:endParaRPr lang="en-US" altLang="en-US" sz="1200">
              <a:solidFill>
                <a:srgbClr val="FFFFFF"/>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CED7F81F-2D63-1294-A434-8990379E9874}"/>
              </a:ext>
            </a:extLst>
          </p:cNvPr>
          <p:cNvSpPr>
            <a:spLocks noGrp="1"/>
          </p:cNvSpPr>
          <p:nvPr>
            <p:ph type="ftr" sz="quarter" idx="11"/>
          </p:nvPr>
        </p:nvSpPr>
        <p:spPr/>
        <p:txBody>
          <a:bodyPr/>
          <a:lstStyle/>
          <a:p>
            <a:pPr defTabSz="914377">
              <a:defRPr/>
            </a:pPr>
            <a:r>
              <a:rPr lang="en-US">
                <a:solidFill>
                  <a:srgbClr val="FFFFFF"/>
                </a:solidFill>
                <a:latin typeface="Arial" panose="020B0604020202020204" pitchFamily="34" charset="0"/>
                <a:cs typeface="Arial" panose="020B0604020202020204" pitchFamily="34" charset="0"/>
              </a:rPr>
              <a:t>Stellar MLS</a:t>
            </a:r>
          </a:p>
        </p:txBody>
      </p:sp>
      <p:sp>
        <p:nvSpPr>
          <p:cNvPr id="28676" name="Slide Number Placeholder 4">
            <a:extLst>
              <a:ext uri="{FF2B5EF4-FFF2-40B4-BE49-F238E27FC236}">
                <a16:creationId xmlns:a16="http://schemas.microsoft.com/office/drawing/2014/main" id="{63792369-9A57-DE47-E446-654A4F190979}"/>
              </a:ext>
            </a:extLst>
          </p:cNvPr>
          <p:cNvSpPr>
            <a:spLocks noGrp="1" noChangeArrowheads="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914377" fontAlgn="base">
              <a:spcBef>
                <a:spcPct val="0"/>
              </a:spcBef>
              <a:spcAft>
                <a:spcPct val="0"/>
              </a:spcAft>
              <a:defRPr sz="1733">
                <a:solidFill>
                  <a:schemeClr val="tx1"/>
                </a:solidFill>
                <a:latin typeface="Calibri" panose="020F0502020204030204" pitchFamily="34" charset="0"/>
              </a:defRPr>
            </a:lvl6pPr>
            <a:lvl7pPr marL="3962301" indent="-304792" defTabSz="914377" fontAlgn="base">
              <a:spcBef>
                <a:spcPct val="0"/>
              </a:spcBef>
              <a:spcAft>
                <a:spcPct val="0"/>
              </a:spcAft>
              <a:defRPr sz="1733">
                <a:solidFill>
                  <a:schemeClr val="tx1"/>
                </a:solidFill>
                <a:latin typeface="Calibri" panose="020F0502020204030204" pitchFamily="34" charset="0"/>
              </a:defRPr>
            </a:lvl7pPr>
            <a:lvl8pPr marL="4571886" indent="-304792" defTabSz="914377" fontAlgn="base">
              <a:spcBef>
                <a:spcPct val="0"/>
              </a:spcBef>
              <a:spcAft>
                <a:spcPct val="0"/>
              </a:spcAft>
              <a:defRPr sz="1733">
                <a:solidFill>
                  <a:schemeClr val="tx1"/>
                </a:solidFill>
                <a:latin typeface="Calibri" panose="020F0502020204030204" pitchFamily="34" charset="0"/>
              </a:defRPr>
            </a:lvl8pPr>
            <a:lvl9pPr marL="5181470" indent="-304792" defTabSz="914377" fontAlgn="base">
              <a:spcBef>
                <a:spcPct val="0"/>
              </a:spcBef>
              <a:spcAft>
                <a:spcPct val="0"/>
              </a:spcAft>
              <a:defRPr sz="1733">
                <a:solidFill>
                  <a:schemeClr val="tx1"/>
                </a:solidFill>
                <a:latin typeface="Calibri" panose="020F0502020204030204" pitchFamily="34" charset="0"/>
              </a:defRPr>
            </a:lvl9pPr>
          </a:lstStyle>
          <a:p>
            <a:pPr defTabSz="914377" fontAlgn="base">
              <a:spcBef>
                <a:spcPct val="0"/>
              </a:spcBef>
              <a:spcAft>
                <a:spcPct val="0"/>
              </a:spcAft>
              <a:defRPr/>
            </a:pPr>
            <a:fld id="{1C0B0C8D-8F03-1047-9C69-CD9CA23E3E8B}" type="slidenum">
              <a:rPr lang="en-US" altLang="en-US" sz="1200">
                <a:solidFill>
                  <a:srgbClr val="FFFFFF"/>
                </a:solidFill>
                <a:latin typeface="Arial" panose="020B0604020202020204" pitchFamily="34" charset="0"/>
                <a:cs typeface="Arial" panose="020B0604020202020204" pitchFamily="34" charset="0"/>
              </a:rPr>
              <a:pPr defTabSz="914377" fontAlgn="base">
                <a:spcBef>
                  <a:spcPct val="0"/>
                </a:spcBef>
                <a:spcAft>
                  <a:spcPct val="0"/>
                </a:spcAft>
                <a:defRPr/>
              </a:pPr>
              <a:t>27</a:t>
            </a:fld>
            <a:endParaRPr lang="en-US" altLang="en-US" sz="1200">
              <a:solidFill>
                <a:srgbClr val="FFFFFF"/>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4D29638-5EAE-0CFA-DDCE-6EBA3D65405D}"/>
              </a:ext>
            </a:extLst>
          </p:cNvPr>
          <p:cNvPicPr>
            <a:picLocks noChangeAspect="1"/>
          </p:cNvPicPr>
          <p:nvPr/>
        </p:nvPicPr>
        <p:blipFill>
          <a:blip r:embed="rId2"/>
          <a:stretch>
            <a:fillRect/>
          </a:stretch>
        </p:blipFill>
        <p:spPr>
          <a:xfrm>
            <a:off x="179832" y="1929688"/>
            <a:ext cx="11832336" cy="4791787"/>
          </a:xfrm>
          <a:prstGeom prst="rect">
            <a:avLst/>
          </a:prstGeom>
          <a:solidFill>
            <a:schemeClr val="bg1"/>
          </a:solidFill>
          <a:ln>
            <a:solidFill>
              <a:schemeClr val="tx1"/>
            </a:solidFill>
          </a:ln>
        </p:spPr>
      </p:pic>
    </p:spTree>
    <p:extLst>
      <p:ext uri="{BB962C8B-B14F-4D97-AF65-F5344CB8AC3E}">
        <p14:creationId xmlns:p14="http://schemas.microsoft.com/office/powerpoint/2010/main" val="2000953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4A3F-2A73-36F1-DC09-2F06586835D4}"/>
              </a:ext>
            </a:extLst>
          </p:cNvPr>
          <p:cNvSpPr>
            <a:spLocks noGrp="1"/>
          </p:cNvSpPr>
          <p:nvPr>
            <p:ph type="title"/>
          </p:nvPr>
        </p:nvSpPr>
        <p:spPr/>
        <p:txBody>
          <a:bodyPr/>
          <a:lstStyle/>
          <a:p>
            <a:r>
              <a:rPr lang="en-US">
                <a:effectLst>
                  <a:outerShdw blurRad="50800" dist="38100" dir="2700000" algn="tl" rotWithShape="0">
                    <a:prstClr val="black">
                      <a:alpha val="40000"/>
                    </a:prstClr>
                  </a:outerShdw>
                </a:effectLst>
              </a:rPr>
              <a:t>MOTION</a:t>
            </a:r>
            <a:endParaRPr lang="en-US"/>
          </a:p>
        </p:txBody>
      </p:sp>
      <p:sp>
        <p:nvSpPr>
          <p:cNvPr id="5" name="Footer Placeholder 4">
            <a:extLst>
              <a:ext uri="{FF2B5EF4-FFF2-40B4-BE49-F238E27FC236}">
                <a16:creationId xmlns:a16="http://schemas.microsoft.com/office/drawing/2014/main" id="{88ECCC8B-3CA3-0D88-067A-AB5A6B9B489C}"/>
              </a:ext>
            </a:extLst>
          </p:cNvPr>
          <p:cNvSpPr>
            <a:spLocks noGrp="1"/>
          </p:cNvSpPr>
          <p:nvPr>
            <p:ph type="ftr" sz="quarter" idx="11"/>
          </p:nvPr>
        </p:nvSpPr>
        <p:spPr/>
        <p:txBody>
          <a:bodyPr/>
          <a:lstStyle/>
          <a:p>
            <a:pPr>
              <a:defRPr/>
            </a:pPr>
            <a:r>
              <a:rPr lang="en-US"/>
              <a:t>Stellar MLS</a:t>
            </a:r>
          </a:p>
        </p:txBody>
      </p:sp>
      <p:sp>
        <p:nvSpPr>
          <p:cNvPr id="6" name="Slide Number Placeholder 5">
            <a:extLst>
              <a:ext uri="{FF2B5EF4-FFF2-40B4-BE49-F238E27FC236}">
                <a16:creationId xmlns:a16="http://schemas.microsoft.com/office/drawing/2014/main" id="{DDA00877-1AA7-DEB0-1E19-638A91706045}"/>
              </a:ext>
            </a:extLst>
          </p:cNvPr>
          <p:cNvSpPr>
            <a:spLocks noGrp="1"/>
          </p:cNvSpPr>
          <p:nvPr>
            <p:ph type="sldNum" sz="quarter" idx="12"/>
          </p:nvPr>
        </p:nvSpPr>
        <p:spPr/>
        <p:txBody>
          <a:bodyPr/>
          <a:lstStyle/>
          <a:p>
            <a:pPr>
              <a:defRPr/>
            </a:pPr>
            <a:fld id="{B71924C5-6ED0-AF4E-81FE-E86E76DEEDFE}" type="slidenum">
              <a:rPr lang="en-US" smtClean="0"/>
              <a:pPr>
                <a:defRPr/>
              </a:pPr>
              <a:t>28</a:t>
            </a:fld>
            <a:endParaRPr lang="en-US"/>
          </a:p>
        </p:txBody>
      </p:sp>
      <p:sp>
        <p:nvSpPr>
          <p:cNvPr id="3" name="Text Placeholder 2">
            <a:extLst>
              <a:ext uri="{FF2B5EF4-FFF2-40B4-BE49-F238E27FC236}">
                <a16:creationId xmlns:a16="http://schemas.microsoft.com/office/drawing/2014/main" id="{A1AA17C5-045E-B922-F17E-68B3E5F01204}"/>
              </a:ext>
            </a:extLst>
          </p:cNvPr>
          <p:cNvSpPr>
            <a:spLocks noGrp="1"/>
          </p:cNvSpPr>
          <p:nvPr>
            <p:ph idx="1"/>
          </p:nvPr>
        </p:nvSpPr>
        <p:spPr/>
        <p:txBody>
          <a:bodyPr>
            <a:normAutofit/>
          </a:bodyPr>
          <a:lstStyle/>
          <a:p>
            <a:pPr>
              <a:buClrTx/>
            </a:pPr>
            <a:r>
              <a:rPr lang="en-US" sz="2133" i="1">
                <a:solidFill>
                  <a:srgbClr val="FF0000"/>
                </a:solidFill>
              </a:rPr>
              <a:t>The Finance Committee recommends to the Board of Directors to approve Stellar MLS, IOBI LLC, UCO LLC 2025 Year End and 2026 August YTD Financial Statements for Consolidated Audit.</a:t>
            </a:r>
          </a:p>
        </p:txBody>
      </p:sp>
      <p:sp>
        <p:nvSpPr>
          <p:cNvPr id="9" name="Text Placeholder 10">
            <a:extLst>
              <a:ext uri="{FF2B5EF4-FFF2-40B4-BE49-F238E27FC236}">
                <a16:creationId xmlns:a16="http://schemas.microsoft.com/office/drawing/2014/main" id="{09DDA117-4E64-DB24-5368-D4E34474962F}"/>
              </a:ext>
            </a:extLst>
          </p:cNvPr>
          <p:cNvSpPr txBox="1">
            <a:spLocks/>
          </p:cNvSpPr>
          <p:nvPr/>
        </p:nvSpPr>
        <p:spPr>
          <a:xfrm>
            <a:off x="708871" y="211415"/>
            <a:ext cx="10647047" cy="671515"/>
          </a:xfrm>
          <a:prstGeom prst="rect">
            <a:avLst/>
          </a:prstGeom>
        </p:spPr>
        <p:txBody>
          <a:bodyPr vert="horz" lIns="121920" tIns="60960" rIns="121920" bIns="60960" rtlCol="0">
            <a:noAutofit/>
          </a:bodyPr>
          <a:lstStyle>
            <a:lvl1pPr marL="0" indent="0" algn="l" defTabSz="685800" rtl="0" eaLnBrk="1" fontAlgn="base" hangingPunct="1">
              <a:lnSpc>
                <a:spcPts val="3615"/>
              </a:lnSpc>
              <a:spcBef>
                <a:spcPts val="0"/>
              </a:spcBef>
              <a:spcAft>
                <a:spcPct val="0"/>
              </a:spcAft>
              <a:buFont typeface="Arial" panose="020B0604020202020204" pitchFamily="34" charset="0"/>
              <a:buNone/>
              <a:defRPr sz="3090" b="0" kern="1200" cap="all" baseline="0">
                <a:solidFill>
                  <a:schemeClr val="accent2"/>
                </a:solidFill>
                <a:latin typeface="Arial" panose="020B0604020202020204" pitchFamily="34" charset="0"/>
                <a:ea typeface="+mn-ea"/>
                <a:cs typeface="Arial" panose="020B0604020202020204" pitchFamily="34" charset="0"/>
              </a:defRPr>
            </a:lvl1pPr>
            <a:lvl2pPr marL="342900" indent="0" algn="l" defTabSz="685800" rtl="0" eaLnBrk="1" fontAlgn="base" hangingPunct="1">
              <a:lnSpc>
                <a:spcPct val="90000"/>
              </a:lnSpc>
              <a:spcBef>
                <a:spcPts val="375"/>
              </a:spcBef>
              <a:spcAft>
                <a:spcPct val="0"/>
              </a:spcAft>
              <a:buFont typeface="Arial" panose="020B0604020202020204" pitchFamily="34" charset="0"/>
              <a:buNone/>
              <a:defRPr sz="1500" kern="1200">
                <a:solidFill>
                  <a:schemeClr val="tx1">
                    <a:tint val="75000"/>
                  </a:schemeClr>
                </a:solidFill>
                <a:latin typeface="Arial" panose="020B0604020202020204" pitchFamily="34" charset="0"/>
                <a:ea typeface="+mn-ea"/>
                <a:cs typeface="Arial" panose="020B0604020202020204" pitchFamily="34" charset="0"/>
              </a:defRPr>
            </a:lvl2pPr>
            <a:lvl3pPr marL="685800" indent="0" algn="l" defTabSz="685800" rtl="0" eaLnBrk="1" fontAlgn="base" hangingPunct="1">
              <a:lnSpc>
                <a:spcPct val="90000"/>
              </a:lnSpc>
              <a:spcBef>
                <a:spcPts val="375"/>
              </a:spcBef>
              <a:spcAft>
                <a:spcPct val="0"/>
              </a:spcAft>
              <a:buFont typeface="Arial" panose="020B0604020202020204" pitchFamily="34" charset="0"/>
              <a:buNone/>
              <a:defRPr sz="1350" kern="1200">
                <a:solidFill>
                  <a:schemeClr val="tx1">
                    <a:tint val="75000"/>
                  </a:schemeClr>
                </a:solidFill>
                <a:latin typeface="Arial" panose="020B0604020202020204" pitchFamily="34" charset="0"/>
                <a:ea typeface="+mn-ea"/>
                <a:cs typeface="Arial" panose="020B0604020202020204" pitchFamily="34" charset="0"/>
              </a:defRPr>
            </a:lvl3pPr>
            <a:lvl4pPr marL="10287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371600" indent="0" algn="l" defTabSz="685800" rtl="0" eaLnBrk="1" fontAlgn="base" hangingPunct="1">
              <a:lnSpc>
                <a:spcPct val="90000"/>
              </a:lnSpc>
              <a:spcBef>
                <a:spcPts val="375"/>
              </a:spcBef>
              <a:spcAft>
                <a:spcPct val="0"/>
              </a:spcAft>
              <a:buFont typeface="Arial" panose="020B0604020202020204" pitchFamily="34" charset="0"/>
              <a:buNone/>
              <a:defRPr sz="1200" kern="1200">
                <a:solidFill>
                  <a:schemeClr val="tx1">
                    <a:tint val="75000"/>
                  </a:schemeClr>
                </a:solidFill>
                <a:latin typeface="Arial" panose="020B0604020202020204" pitchFamily="34" charset="0"/>
                <a:ea typeface="+mn-ea"/>
                <a:cs typeface="Arial" panose="020B0604020202020204" pitchFamily="34" charset="0"/>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1219170" fontAlgn="auto">
              <a:lnSpc>
                <a:spcPts val="6427"/>
              </a:lnSpc>
              <a:spcAft>
                <a:spcPts val="0"/>
              </a:spcAft>
              <a:defRPr/>
            </a:pPr>
            <a:endParaRPr lang="en-US" sz="2400">
              <a:solidFill>
                <a:schemeClr val="accent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844978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7C36C-25B4-01C1-B80B-EA8BFA451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830A59-1275-9F75-7515-A841BF94B0EE}"/>
              </a:ext>
            </a:extLst>
          </p:cNvPr>
          <p:cNvSpPr>
            <a:spLocks noGrp="1"/>
          </p:cNvSpPr>
          <p:nvPr>
            <p:ph type="ctrTitle"/>
          </p:nvPr>
        </p:nvSpPr>
        <p:spPr>
          <a:xfrm>
            <a:off x="838201" y="3429001"/>
            <a:ext cx="10829081" cy="1358153"/>
          </a:xfrm>
        </p:spPr>
        <p:txBody>
          <a:bodyPr/>
          <a:lstStyle/>
          <a:p>
            <a:pPr algn="ctr"/>
            <a:r>
              <a:rPr lang="en-US" sz="4400">
                <a:latin typeface="Arial" panose="020B0604020202020204" pitchFamily="34" charset="0"/>
                <a:cs typeface="Arial" panose="020B0604020202020204" pitchFamily="34" charset="0"/>
              </a:rPr>
              <a:t>CRM Capital Project Funding Review</a:t>
            </a:r>
            <a:br>
              <a:rPr lang="en-US" sz="4400">
                <a:solidFill>
                  <a:srgbClr val="000000"/>
                </a:solidFill>
                <a:latin typeface="Arial" panose="020B0604020202020204" pitchFamily="34" charset="0"/>
                <a:cs typeface="Arial" panose="020B0604020202020204" pitchFamily="34" charset="0"/>
              </a:rPr>
            </a:br>
            <a:endParaRPr lang="en-US" sz="4267"/>
          </a:p>
        </p:txBody>
      </p:sp>
    </p:spTree>
    <p:extLst>
      <p:ext uri="{BB962C8B-B14F-4D97-AF65-F5344CB8AC3E}">
        <p14:creationId xmlns:p14="http://schemas.microsoft.com/office/powerpoint/2010/main" val="954439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7659-03B7-F80B-8BBA-3D5ABC590EF7}"/>
              </a:ext>
            </a:extLst>
          </p:cNvPr>
          <p:cNvSpPr>
            <a:spLocks noGrp="1"/>
          </p:cNvSpPr>
          <p:nvPr>
            <p:ph type="title"/>
          </p:nvPr>
        </p:nvSpPr>
        <p:spPr/>
        <p:txBody>
          <a:bodyPr/>
          <a:lstStyle/>
          <a:p>
            <a:r>
              <a:rPr lang="en-US"/>
              <a:t>CRM Capital Project Funding Review Part 1</a:t>
            </a:r>
          </a:p>
        </p:txBody>
      </p:sp>
      <p:sp>
        <p:nvSpPr>
          <p:cNvPr id="4" name="Footer Placeholder 3">
            <a:extLst>
              <a:ext uri="{FF2B5EF4-FFF2-40B4-BE49-F238E27FC236}">
                <a16:creationId xmlns:a16="http://schemas.microsoft.com/office/drawing/2014/main" id="{FC0E6380-39DB-6EBB-CC95-1890AFED8BE7}"/>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DC8D4719-2D0F-DDE3-AA92-506D170C2D1E}"/>
              </a:ext>
            </a:extLst>
          </p:cNvPr>
          <p:cNvSpPr>
            <a:spLocks noGrp="1"/>
          </p:cNvSpPr>
          <p:nvPr>
            <p:ph type="sldNum" sz="quarter" idx="12"/>
          </p:nvPr>
        </p:nvSpPr>
        <p:spPr/>
        <p:txBody>
          <a:bodyPr/>
          <a:lstStyle/>
          <a:p>
            <a:fld id="{D55DCD93-C334-424B-8FF1-9551A21F8E30}" type="slidenum">
              <a:rPr lang="en-US" smtClean="0"/>
              <a:t>30</a:t>
            </a:fld>
            <a:endParaRPr lang="en-US"/>
          </a:p>
        </p:txBody>
      </p:sp>
      <p:graphicFrame>
        <p:nvGraphicFramePr>
          <p:cNvPr id="8" name="Object 7">
            <a:extLst>
              <a:ext uri="{FF2B5EF4-FFF2-40B4-BE49-F238E27FC236}">
                <a16:creationId xmlns:a16="http://schemas.microsoft.com/office/drawing/2014/main" id="{D68E80AD-1DFF-1DB0-E5AD-3DA297F533D3}"/>
              </a:ext>
            </a:extLst>
          </p:cNvPr>
          <p:cNvGraphicFramePr>
            <a:graphicFrameLocks noChangeAspect="1"/>
          </p:cNvGraphicFramePr>
          <p:nvPr>
            <p:extLst>
              <p:ext uri="{D42A27DB-BD31-4B8C-83A1-F6EECF244321}">
                <p14:modId xmlns:p14="http://schemas.microsoft.com/office/powerpoint/2010/main" val="3015609076"/>
              </p:ext>
            </p:extLst>
          </p:nvPr>
        </p:nvGraphicFramePr>
        <p:xfrm>
          <a:off x="205183" y="1791472"/>
          <a:ext cx="11937497" cy="4572000"/>
        </p:xfrm>
        <a:graphic>
          <a:graphicData uri="http://schemas.openxmlformats.org/presentationml/2006/ole">
            <mc:AlternateContent xmlns:mc="http://schemas.openxmlformats.org/markup-compatibility/2006">
              <mc:Choice xmlns:v="urn:schemas-microsoft-com:vml" Requires="v">
                <p:oleObj name="Worksheet" r:id="rId2" imgW="15778210" imgH="3667150" progId="Excel.Sheet.12">
                  <p:embed/>
                </p:oleObj>
              </mc:Choice>
              <mc:Fallback>
                <p:oleObj name="Worksheet" r:id="rId2" imgW="15778210" imgH="3667150" progId="Excel.Sheet.12">
                  <p:embed/>
                  <p:pic>
                    <p:nvPicPr>
                      <p:cNvPr id="8" name="Object 7">
                        <a:extLst>
                          <a:ext uri="{FF2B5EF4-FFF2-40B4-BE49-F238E27FC236}">
                            <a16:creationId xmlns:a16="http://schemas.microsoft.com/office/drawing/2014/main" id="{D68E80AD-1DFF-1DB0-E5AD-3DA297F533D3}"/>
                          </a:ext>
                        </a:extLst>
                      </p:cNvPr>
                      <p:cNvPicPr/>
                      <p:nvPr/>
                    </p:nvPicPr>
                    <p:blipFill>
                      <a:blip r:embed="rId3"/>
                      <a:stretch>
                        <a:fillRect/>
                      </a:stretch>
                    </p:blipFill>
                    <p:spPr>
                      <a:xfrm>
                        <a:off x="205183" y="1791472"/>
                        <a:ext cx="11937497" cy="4572000"/>
                      </a:xfrm>
                      <a:prstGeom prst="rect">
                        <a:avLst/>
                      </a:prstGeom>
                    </p:spPr>
                  </p:pic>
                </p:oleObj>
              </mc:Fallback>
            </mc:AlternateContent>
          </a:graphicData>
        </a:graphic>
      </p:graphicFrame>
    </p:spTree>
    <p:extLst>
      <p:ext uri="{BB962C8B-B14F-4D97-AF65-F5344CB8AC3E}">
        <p14:creationId xmlns:p14="http://schemas.microsoft.com/office/powerpoint/2010/main" val="3999020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439C-BFA5-6339-6E16-099F1DBBBC5A}"/>
              </a:ext>
            </a:extLst>
          </p:cNvPr>
          <p:cNvSpPr>
            <a:spLocks noGrp="1"/>
          </p:cNvSpPr>
          <p:nvPr>
            <p:ph type="title"/>
          </p:nvPr>
        </p:nvSpPr>
        <p:spPr/>
        <p:txBody>
          <a:bodyPr/>
          <a:lstStyle/>
          <a:p>
            <a:r>
              <a:rPr lang="en-US"/>
              <a:t>CRM Capital Project Funding Review Part 2</a:t>
            </a:r>
          </a:p>
        </p:txBody>
      </p:sp>
      <p:sp>
        <p:nvSpPr>
          <p:cNvPr id="4" name="Footer Placeholder 3">
            <a:extLst>
              <a:ext uri="{FF2B5EF4-FFF2-40B4-BE49-F238E27FC236}">
                <a16:creationId xmlns:a16="http://schemas.microsoft.com/office/drawing/2014/main" id="{32E6BB4B-5803-2198-CB35-894777512D1B}"/>
              </a:ext>
            </a:extLst>
          </p:cNvPr>
          <p:cNvSpPr>
            <a:spLocks noGrp="1"/>
          </p:cNvSpPr>
          <p:nvPr>
            <p:ph type="ftr" sz="quarter" idx="11"/>
          </p:nvPr>
        </p:nvSpPr>
        <p:spPr/>
        <p:txBody>
          <a:bodyPr/>
          <a:lstStyle/>
          <a:p>
            <a:r>
              <a:rPr lang="en-US"/>
              <a:t>Stellar MLS  |  We're For You</a:t>
            </a:r>
          </a:p>
        </p:txBody>
      </p:sp>
      <p:sp>
        <p:nvSpPr>
          <p:cNvPr id="5" name="Slide Number Placeholder 4">
            <a:extLst>
              <a:ext uri="{FF2B5EF4-FFF2-40B4-BE49-F238E27FC236}">
                <a16:creationId xmlns:a16="http://schemas.microsoft.com/office/drawing/2014/main" id="{CFA2B4B9-8CF5-F631-D88B-2DA760294FD3}"/>
              </a:ext>
            </a:extLst>
          </p:cNvPr>
          <p:cNvSpPr>
            <a:spLocks noGrp="1"/>
          </p:cNvSpPr>
          <p:nvPr>
            <p:ph type="sldNum" sz="quarter" idx="12"/>
          </p:nvPr>
        </p:nvSpPr>
        <p:spPr/>
        <p:txBody>
          <a:bodyPr/>
          <a:lstStyle/>
          <a:p>
            <a:fld id="{D55DCD93-C334-424B-8FF1-9551A21F8E30}" type="slidenum">
              <a:rPr lang="en-US" smtClean="0"/>
              <a:t>31</a:t>
            </a:fld>
            <a:endParaRPr lang="en-US"/>
          </a:p>
        </p:txBody>
      </p:sp>
      <p:graphicFrame>
        <p:nvGraphicFramePr>
          <p:cNvPr id="7" name="Object 6">
            <a:extLst>
              <a:ext uri="{FF2B5EF4-FFF2-40B4-BE49-F238E27FC236}">
                <a16:creationId xmlns:a16="http://schemas.microsoft.com/office/drawing/2014/main" id="{8DEFAAED-8A1D-9F10-B02A-D054AEB0E46D}"/>
              </a:ext>
            </a:extLst>
          </p:cNvPr>
          <p:cNvGraphicFramePr>
            <a:graphicFrameLocks noChangeAspect="1"/>
          </p:cNvGraphicFramePr>
          <p:nvPr>
            <p:extLst>
              <p:ext uri="{D42A27DB-BD31-4B8C-83A1-F6EECF244321}">
                <p14:modId xmlns:p14="http://schemas.microsoft.com/office/powerpoint/2010/main" val="1558431547"/>
              </p:ext>
            </p:extLst>
          </p:nvPr>
        </p:nvGraphicFramePr>
        <p:xfrm>
          <a:off x="185356" y="1882124"/>
          <a:ext cx="11923517" cy="4572000"/>
        </p:xfrm>
        <a:graphic>
          <a:graphicData uri="http://schemas.openxmlformats.org/presentationml/2006/ole">
            <mc:AlternateContent xmlns:mc="http://schemas.openxmlformats.org/markup-compatibility/2006">
              <mc:Choice xmlns:v="urn:schemas-microsoft-com:vml" Requires="v">
                <p:oleObj name="Worksheet" r:id="rId2" imgW="15778210" imgH="3852861" progId="Excel.Sheet.12">
                  <p:embed/>
                </p:oleObj>
              </mc:Choice>
              <mc:Fallback>
                <p:oleObj name="Worksheet" r:id="rId2" imgW="15778210" imgH="3852861" progId="Excel.Sheet.12">
                  <p:embed/>
                  <p:pic>
                    <p:nvPicPr>
                      <p:cNvPr id="7" name="Object 6">
                        <a:extLst>
                          <a:ext uri="{FF2B5EF4-FFF2-40B4-BE49-F238E27FC236}">
                            <a16:creationId xmlns:a16="http://schemas.microsoft.com/office/drawing/2014/main" id="{8DEFAAED-8A1D-9F10-B02A-D054AEB0E46D}"/>
                          </a:ext>
                        </a:extLst>
                      </p:cNvPr>
                      <p:cNvPicPr/>
                      <p:nvPr/>
                    </p:nvPicPr>
                    <p:blipFill>
                      <a:blip r:embed="rId3"/>
                      <a:stretch>
                        <a:fillRect/>
                      </a:stretch>
                    </p:blipFill>
                    <p:spPr>
                      <a:xfrm>
                        <a:off x="185356" y="1882124"/>
                        <a:ext cx="11923517" cy="4572000"/>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3003665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4E20-A891-4390-809C-AF25B7126F5C}"/>
              </a:ext>
            </a:extLst>
          </p:cNvPr>
          <p:cNvSpPr>
            <a:spLocks noGrp="1"/>
          </p:cNvSpPr>
          <p:nvPr>
            <p:ph type="ctrTitle"/>
          </p:nvPr>
        </p:nvSpPr>
        <p:spPr>
          <a:xfrm>
            <a:off x="838201" y="3429001"/>
            <a:ext cx="10829081" cy="1358153"/>
          </a:xfrm>
        </p:spPr>
        <p:txBody>
          <a:bodyPr/>
          <a:lstStyle/>
          <a:p>
            <a:pPr algn="ctr"/>
            <a:r>
              <a:rPr lang="en-US" sz="4267"/>
              <a:t>Questions?</a:t>
            </a:r>
          </a:p>
        </p:txBody>
      </p:sp>
    </p:spTree>
    <p:extLst>
      <p:ext uri="{BB962C8B-B14F-4D97-AF65-F5344CB8AC3E}">
        <p14:creationId xmlns:p14="http://schemas.microsoft.com/office/powerpoint/2010/main" val="2597755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B8CC7-BC33-9F2A-F8BE-CF4085D7A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CB731-4078-4EA5-F473-A443CB73DF07}"/>
              </a:ext>
            </a:extLst>
          </p:cNvPr>
          <p:cNvSpPr>
            <a:spLocks noGrp="1"/>
          </p:cNvSpPr>
          <p:nvPr>
            <p:ph type="ctrTitle"/>
          </p:nvPr>
        </p:nvSpPr>
        <p:spPr>
          <a:xfrm>
            <a:off x="397165" y="2070848"/>
            <a:ext cx="11508508" cy="1358153"/>
          </a:xfrm>
        </p:spPr>
        <p:txBody>
          <a:bodyPr>
            <a:normAutofit fontScale="90000"/>
          </a:bodyPr>
          <a:lstStyle/>
          <a:p>
            <a:pPr algn="ctr"/>
            <a:r>
              <a:rPr lang="en-US" sz="4267"/>
              <a:t>The Next Finance Committee Meeting Will Be On February 10, 2026, TBD.</a:t>
            </a:r>
            <a:br>
              <a:rPr lang="en-US" sz="4267"/>
            </a:br>
            <a:br>
              <a:rPr lang="en-US" sz="4267"/>
            </a:br>
            <a:r>
              <a:rPr lang="en-US" sz="4267"/>
              <a:t>Thank You For Serving On The Finance Committee This Year! </a:t>
            </a:r>
          </a:p>
        </p:txBody>
      </p:sp>
    </p:spTree>
    <p:extLst>
      <p:ext uri="{BB962C8B-B14F-4D97-AF65-F5344CB8AC3E}">
        <p14:creationId xmlns:p14="http://schemas.microsoft.com/office/powerpoint/2010/main" val="3758897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9F965926-A973-454F-ACA8-786C62037B66}" vid="{905B6C9B-28E0-411D-AB6B-D385074B1F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74ED6E1373AD48BB6F01E3FB532786" ma:contentTypeVersion="18" ma:contentTypeDescription="Create a new document." ma:contentTypeScope="" ma:versionID="5279aaf63d399e02b38b84bea884d25b">
  <xsd:schema xmlns:xsd="http://www.w3.org/2001/XMLSchema" xmlns:xs="http://www.w3.org/2001/XMLSchema" xmlns:p="http://schemas.microsoft.com/office/2006/metadata/properties" xmlns:ns2="5cdea51f-2c30-44ec-92fc-7991294ec708" xmlns:ns3="868db5b2-e0fb-4a5a-ad90-f91ea80c53fa" targetNamespace="http://schemas.microsoft.com/office/2006/metadata/properties" ma:root="true" ma:fieldsID="968a18beafd83e30a0ab4befbe871522" ns2:_="" ns3:_="">
    <xsd:import namespace="5cdea51f-2c30-44ec-92fc-7991294ec708"/>
    <xsd:import namespace="868db5b2-e0fb-4a5a-ad90-f91ea80c53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dea51f-2c30-44ec-92fc-7991294ec70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735406-25e1-4035-a482-1c64f96f4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db5b2-e0fb-4a5a-ad90-f91ea80c53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4dbec8-aa9b-45ab-a948-1017445479b6}" ma:internalName="TaxCatchAll" ma:showField="CatchAllData" ma:web="868db5b2-e0fb-4a5a-ad90-f91ea80c53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cdea51f-2c30-44ec-92fc-7991294ec708">
      <Terms xmlns="http://schemas.microsoft.com/office/infopath/2007/PartnerControls"/>
    </lcf76f155ced4ddcb4097134ff3c332f>
    <TaxCatchAll xmlns="868db5b2-e0fb-4a5a-ad90-f91ea80c53fa" xsi:nil="true"/>
  </documentManagement>
</p:properties>
</file>

<file path=customXml/itemProps1.xml><?xml version="1.0" encoding="utf-8"?>
<ds:datastoreItem xmlns:ds="http://schemas.openxmlformats.org/officeDocument/2006/customXml" ds:itemID="{4DF719F5-D6A6-464A-B66D-7F3E439388B8}">
  <ds:schemaRefs>
    <ds:schemaRef ds:uri="5cdea51f-2c30-44ec-92fc-7991294ec708"/>
    <ds:schemaRef ds:uri="868db5b2-e0fb-4a5a-ad90-f91ea80c53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26D6E8-F873-4B0B-BF11-C9958BECFC7D}">
  <ds:schemaRefs>
    <ds:schemaRef ds:uri="http://schemas.microsoft.com/sharepoint/v3/contenttype/forms"/>
  </ds:schemaRefs>
</ds:datastoreItem>
</file>

<file path=customXml/itemProps3.xml><?xml version="1.0" encoding="utf-8"?>
<ds:datastoreItem xmlns:ds="http://schemas.openxmlformats.org/officeDocument/2006/customXml" ds:itemID="{3D22C9EF-140F-4A51-A913-2C033569C0CC}">
  <ds:schemaRefs>
    <ds:schemaRef ds:uri="5cdea51f-2c30-44ec-92fc-7991294ec708"/>
    <ds:schemaRef ds:uri="868db5b2-e0fb-4a5a-ad90-f91ea80c53f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1850</Words>
  <Application>Microsoft Office PowerPoint</Application>
  <PresentationFormat>Widescreen</PresentationFormat>
  <Paragraphs>230</Paragraphs>
  <Slides>33</Slides>
  <Notes>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9" baseType="lpstr">
      <vt:lpstr>Aptos</vt:lpstr>
      <vt:lpstr>Arial</vt:lpstr>
      <vt:lpstr>Poppins</vt:lpstr>
      <vt:lpstr>Poppins SemiBold</vt:lpstr>
      <vt:lpstr>Office Theme</vt:lpstr>
      <vt:lpstr>Worksheet</vt:lpstr>
      <vt:lpstr>Finance Committee</vt:lpstr>
      <vt:lpstr>Agenda</vt:lpstr>
      <vt:lpstr>Stellar Anti-trust Reminder</vt:lpstr>
      <vt:lpstr>Stellar June YTD FY2025 Financials</vt:lpstr>
      <vt:lpstr> Year End Executive Summary</vt:lpstr>
      <vt:lpstr>Stellar June YTD FY2025 Financials Actual Vs. Budget (1 Of 2) </vt:lpstr>
      <vt:lpstr>Stellar June YTD FY2025 Financials Actual Vs. Budget (2 Of 2)</vt:lpstr>
      <vt:lpstr>Stellar June YTD FY2025 Cash Flow</vt:lpstr>
      <vt:lpstr>Stellar June FY2025 Reserves</vt:lpstr>
      <vt:lpstr>IOBI June YTD FY2025 Financials</vt:lpstr>
      <vt:lpstr>IOBI June YTD FY2025 Financials Actual Vs. Budget </vt:lpstr>
      <vt:lpstr>IOBI June YTD FY2025 Cash Flow</vt:lpstr>
      <vt:lpstr>UCO June YTD FY2025 Financials</vt:lpstr>
      <vt:lpstr>UCO June FY2025 Financials Actual Vs. Budget</vt:lpstr>
      <vt:lpstr>UCO June YTD Cash Flow</vt:lpstr>
      <vt:lpstr>Stellar August YTD Results Financials</vt:lpstr>
      <vt:lpstr> August YTD Executive Summary</vt:lpstr>
      <vt:lpstr>Stellar August YTD FY2026 Financials Actual Vs. Budget (1 Of 2)</vt:lpstr>
      <vt:lpstr>Stellar August YTD FY2026 Financials Actual Vs. Budget (2 Of 2)</vt:lpstr>
      <vt:lpstr>Stellar August YTD FY2026 Forecast Cash Flow</vt:lpstr>
      <vt:lpstr>Stellar August YTD FY2026 Reserves</vt:lpstr>
      <vt:lpstr>IOBI August YTD Results Financials</vt:lpstr>
      <vt:lpstr>IOBI August YTD FY2026 Financials Actual Vs. Budget</vt:lpstr>
      <vt:lpstr>IOBI August YTD FY2026 Forecast Cash Flow</vt:lpstr>
      <vt:lpstr>UCO August YTD Results Financials</vt:lpstr>
      <vt:lpstr>UCO August YTD FY2026 Financials Actual Vs. Budget</vt:lpstr>
      <vt:lpstr>UCO August YTD FY2026 Forecast Cash Flow</vt:lpstr>
      <vt:lpstr>MOTION</vt:lpstr>
      <vt:lpstr>CRM Capital Project Funding Review </vt:lpstr>
      <vt:lpstr>CRM Capital Project Funding Review Part 1</vt:lpstr>
      <vt:lpstr>CRM Capital Project Funding Review Part 2</vt:lpstr>
      <vt:lpstr>Questions?</vt:lpstr>
      <vt:lpstr>The Next Finance Committee Meeting Will Be On February 10, 2026, TBD.  Thank You For Serving On The Finance Committee This Year! </vt:lpstr>
    </vt:vector>
  </TitlesOfParts>
  <Company>Stellar MLS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Tamara Murphy</dc:creator>
  <cp:lastModifiedBy>Tamara Murphy</cp:lastModifiedBy>
  <cp:revision>2</cp:revision>
  <dcterms:created xsi:type="dcterms:W3CDTF">2025-09-15T20:30:47Z</dcterms:created>
  <dcterms:modified xsi:type="dcterms:W3CDTF">2025-10-07T13:34:28Z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0x0101001E74ED6E1373AD48BB6F01E3FB532786</vt:lpwstr>
  </property>
  <property fmtid="{D5CDD505-2E9C-101B-9397-08002B2CF9AE}" pid="3" name="MediaServiceImageTags">
    <vt:lpwstr/>
  </property>
</Properties>
</file>